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12"/>
  </p:notesMasterIdLst>
  <p:handoutMasterIdLst>
    <p:handoutMasterId r:id="rId13"/>
  </p:handoutMasterIdLst>
  <p:sldIdLst>
    <p:sldId id="256" r:id="rId2"/>
    <p:sldId id="451" r:id="rId3"/>
    <p:sldId id="409" r:id="rId4"/>
    <p:sldId id="454" r:id="rId5"/>
    <p:sldId id="467" r:id="rId6"/>
    <p:sldId id="466" r:id="rId7"/>
    <p:sldId id="457" r:id="rId8"/>
    <p:sldId id="464" r:id="rId9"/>
    <p:sldId id="468" r:id="rId10"/>
    <p:sldId id="45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469"/>
    <a:srgbClr val="E0A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4" autoAdjust="0"/>
    <p:restoredTop sz="65426" autoAdjust="0"/>
  </p:normalViewPr>
  <p:slideViewPr>
    <p:cSldViewPr snapToGrid="0">
      <p:cViewPr varScale="1">
        <p:scale>
          <a:sx n="67" d="100"/>
          <a:sy n="67"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0C7E5B-C9D4-4FE6-8ACE-774CF1724B13}" type="datetimeFigureOut">
              <a:rPr lang="en-US" smtClean="0"/>
              <a:t>5/6/2021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PENNSYLVANIA TREASURY | BUREAU OF SAVINGS PROGRAMS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B53134-1698-4F64-92A8-5D9548557EDD}" type="slidenum">
              <a:rPr lang="en-US" smtClean="0"/>
              <a:t>‹#›</a:t>
            </a:fld>
            <a:endParaRPr lang="en-US" dirty="0"/>
          </a:p>
        </p:txBody>
      </p:sp>
    </p:spTree>
    <p:extLst>
      <p:ext uri="{BB962C8B-B14F-4D97-AF65-F5344CB8AC3E}">
        <p14:creationId xmlns:p14="http://schemas.microsoft.com/office/powerpoint/2010/main" val="1511288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6F9BF3-2A51-4D1C-9798-EC214D9F716B}" type="datetimeFigureOut">
              <a:rPr lang="en-US" smtClean="0"/>
              <a:t>5/6/2021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PENNSYLVANIA TREASURY | BUREAU OF SAVINGS PROGRAMS</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D401FB-ACA3-4EBC-84CF-87A30934C58A}" type="slidenum">
              <a:rPr lang="en-US" smtClean="0"/>
              <a:t>‹#›</a:t>
            </a:fld>
            <a:endParaRPr lang="en-US" dirty="0"/>
          </a:p>
        </p:txBody>
      </p:sp>
    </p:spTree>
    <p:extLst>
      <p:ext uri="{BB962C8B-B14F-4D97-AF65-F5344CB8AC3E}">
        <p14:creationId xmlns:p14="http://schemas.microsoft.com/office/powerpoint/2010/main" val="24357079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myself</a:t>
            </a:r>
          </a:p>
          <a:p>
            <a:endParaRPr lang="en-US"/>
          </a:p>
          <a:p>
            <a:r>
              <a:rPr lang="en-US"/>
              <a:t>Will give you an update on our Keystone Scholars program and some new initiatives.</a:t>
            </a:r>
          </a:p>
          <a:p>
            <a:endParaRPr lang="en-US"/>
          </a:p>
          <a:p>
            <a:r>
              <a:rPr lang="en-US"/>
              <a:t>Child Development Accounts continue to be an intriguing and promising solution to one of our country’s and state’s biggest problems, And one that fits squarely amidst our respective missions and has impacts on financial, educational and health outcomes. </a:t>
            </a:r>
          </a:p>
          <a:p>
            <a:r>
              <a:rPr lang="en-US"/>
              <a:t>That is the high cost of postsecondary education AND the challenges in getting kids from lower income families and communities to attend and complete postsecondary education.</a:t>
            </a:r>
          </a:p>
          <a:p>
            <a:endParaRPr lang="en-US" b="1"/>
          </a:p>
          <a:p>
            <a:endParaRPr lang="en-US" dirty="0"/>
          </a:p>
        </p:txBody>
      </p:sp>
      <p:sp>
        <p:nvSpPr>
          <p:cNvPr id="4" name="Footer Placeholder 3"/>
          <p:cNvSpPr>
            <a:spLocks noGrp="1"/>
          </p:cNvSpPr>
          <p:nvPr>
            <p:ph type="ftr" sz="quarter" idx="10"/>
          </p:nvPr>
        </p:nvSpPr>
        <p:spPr/>
        <p:txBody>
          <a:bodyPr/>
          <a:lstStyle/>
          <a:p>
            <a:r>
              <a:rPr lang="en-US" dirty="0"/>
              <a:t>PENNSYLVANIA TREASURY | BUREAU OF SAVINGS PROGRAMS</a:t>
            </a:r>
          </a:p>
        </p:txBody>
      </p:sp>
      <p:sp>
        <p:nvSpPr>
          <p:cNvPr id="5" name="Slide Number Placeholder 4"/>
          <p:cNvSpPr>
            <a:spLocks noGrp="1"/>
          </p:cNvSpPr>
          <p:nvPr>
            <p:ph type="sldNum" sz="quarter" idx="11"/>
          </p:nvPr>
        </p:nvSpPr>
        <p:spPr/>
        <p:txBody>
          <a:bodyPr/>
          <a:lstStyle/>
          <a:p>
            <a:fld id="{B7D401FB-ACA3-4EBC-84CF-87A30934C58A}" type="slidenum">
              <a:rPr lang="en-US" smtClean="0"/>
              <a:t>1</a:t>
            </a:fld>
            <a:endParaRPr lang="en-US" dirty="0"/>
          </a:p>
        </p:txBody>
      </p:sp>
    </p:spTree>
    <p:extLst>
      <p:ext uri="{BB962C8B-B14F-4D97-AF65-F5344CB8AC3E}">
        <p14:creationId xmlns:p14="http://schemas.microsoft.com/office/powerpoint/2010/main" val="263679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PENNSYLVANIA TREASURY | BUREAU OF SAVINGS PROGRAMS</a:t>
            </a:r>
          </a:p>
        </p:txBody>
      </p:sp>
      <p:sp>
        <p:nvSpPr>
          <p:cNvPr id="5" name="Slide Number Placeholder 4"/>
          <p:cNvSpPr>
            <a:spLocks noGrp="1"/>
          </p:cNvSpPr>
          <p:nvPr>
            <p:ph type="sldNum" sz="quarter" idx="11"/>
          </p:nvPr>
        </p:nvSpPr>
        <p:spPr/>
        <p:txBody>
          <a:bodyPr/>
          <a:lstStyle/>
          <a:p>
            <a:fld id="{B7D401FB-ACA3-4EBC-84CF-87A30934C58A}" type="slidenum">
              <a:rPr lang="en-US" smtClean="0"/>
              <a:t>10</a:t>
            </a:fld>
            <a:endParaRPr lang="en-US" dirty="0"/>
          </a:p>
        </p:txBody>
      </p:sp>
    </p:spTree>
    <p:extLst>
      <p:ext uri="{BB962C8B-B14F-4D97-AF65-F5344CB8AC3E}">
        <p14:creationId xmlns:p14="http://schemas.microsoft.com/office/powerpoint/2010/main" val="205969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defTabSz="931774">
              <a:defRPr/>
            </a:pPr>
            <a:r>
              <a:rPr lang="en-US" b="0"/>
              <a:t>Brief background: CDAs are long-term savings accounts that offer incentives to families, especially low-income ones, to save for their children’s post-secondary education. </a:t>
            </a:r>
          </a:p>
          <a:p>
            <a:pPr defTabSz="931774">
              <a:defRPr/>
            </a:pPr>
            <a:endParaRPr lang="en-US"/>
          </a:p>
          <a:p>
            <a:pPr defTabSz="931774">
              <a:defRPr/>
            </a:pPr>
            <a:r>
              <a:rPr lang="en-US"/>
              <a:t>Research has provided strong evidence that CDAs have positive impacts on both parents and children. </a:t>
            </a:r>
            <a:endParaRPr lang="en-US" baseline="0"/>
          </a:p>
          <a:p>
            <a:pPr defTabSz="931774">
              <a:defRPr/>
            </a:pPr>
            <a:r>
              <a:rPr lang="en-US"/>
              <a:t>It shows that engagement with a CSA leads to</a:t>
            </a:r>
          </a:p>
          <a:p>
            <a:pPr defTabSz="931774">
              <a:defRPr/>
            </a:pPr>
            <a:r>
              <a:rPr lang="en-US"/>
              <a:t>-more positive parenting scores</a:t>
            </a:r>
          </a:p>
          <a:p>
            <a:pPr defTabSz="931774">
              <a:defRPr/>
            </a:pPr>
            <a:r>
              <a:rPr lang="en-US"/>
              <a:t>-higher educational expectations</a:t>
            </a:r>
          </a:p>
          <a:p>
            <a:pPr defTabSz="931774">
              <a:defRPr/>
            </a:pPr>
            <a:r>
              <a:rPr lang="en-US"/>
              <a:t>-reduced maternal depression and improved mother’s interactions with her children. </a:t>
            </a:r>
          </a:p>
          <a:p>
            <a:pPr defTabSz="931774">
              <a:defRPr/>
            </a:pPr>
            <a:r>
              <a:rPr lang="en-US"/>
              <a:t>-better social-emotional development of children.</a:t>
            </a:r>
          </a:p>
          <a:p>
            <a:pPr defTabSz="931774">
              <a:defRPr/>
            </a:pPr>
            <a:r>
              <a:rPr lang="en-US"/>
              <a:t>-and more savings for future education</a:t>
            </a:r>
          </a:p>
          <a:p>
            <a:pPr defTabSz="931774">
              <a:defRPr/>
            </a:pPr>
            <a:endParaRPr lang="en-US"/>
          </a:p>
          <a:p>
            <a:pPr defTabSz="931774">
              <a:defRPr/>
            </a:pPr>
            <a:r>
              <a:rPr lang="en-US"/>
              <a:t>These effects were shown to be greater for mothers with lower income and education.</a:t>
            </a:r>
          </a:p>
          <a:p>
            <a:pPr defTabSz="931774">
              <a:defRPr/>
            </a:pPr>
            <a:r>
              <a:rPr lang="en-US" i="0" baseline="0"/>
              <a:t>CSAs improve early childhood development and academic performance;  the most disadvantaged children gained the most.</a:t>
            </a:r>
          </a:p>
          <a:p>
            <a:pPr defTabSz="931774">
              <a:defRPr/>
            </a:pPr>
            <a:r>
              <a:rPr lang="en-US"/>
              <a:t>Their research also shows that CSA programs can have more significant effects when offered together with social services.</a:t>
            </a:r>
          </a:p>
          <a:p>
            <a:pPr defTabSz="931774">
              <a:defRPr/>
            </a:pPr>
            <a:endParaRPr lang="en-US"/>
          </a:p>
          <a:p>
            <a:endParaRPr lang="en-US" dirty="0"/>
          </a:p>
        </p:txBody>
      </p:sp>
      <p:sp>
        <p:nvSpPr>
          <p:cNvPr id="4" name="Slide Number Placeholder 3"/>
          <p:cNvSpPr>
            <a:spLocks noGrp="1"/>
          </p:cNvSpPr>
          <p:nvPr>
            <p:ph type="sldNum" sz="quarter" idx="10"/>
          </p:nvPr>
        </p:nvSpPr>
        <p:spPr/>
        <p:txBody>
          <a:bodyPr/>
          <a:lstStyle/>
          <a:p>
            <a:fld id="{F3E3703A-778C-4032-96DE-5C3E18A1D672}" type="slidenum">
              <a:rPr lang="en-US" smtClean="0"/>
              <a:t>2</a:t>
            </a:fld>
            <a:endParaRPr lang="en-US" dirty="0"/>
          </a:p>
        </p:txBody>
      </p:sp>
    </p:spTree>
    <p:extLst>
      <p:ext uri="{BB962C8B-B14F-4D97-AF65-F5344CB8AC3E}">
        <p14:creationId xmlns:p14="http://schemas.microsoft.com/office/powerpoint/2010/main" val="152358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a:t>A reminder of our Keystone Scholars program.  Some of you from Luzerne County worked with us on our pilot in 2018.</a:t>
            </a:r>
          </a:p>
          <a:p>
            <a:pPr defTabSz="931774">
              <a:defRPr/>
            </a:pPr>
            <a:r>
              <a:rPr lang="en-US" sz="1000"/>
              <a:t>We are very proud that Pennsylvania has the first and largest universal, automatic child development account program beginning at birth in the country which has legislation behind it.  The program went statewide on Jan 1, 2019.</a:t>
            </a:r>
          </a:p>
          <a:p>
            <a:pPr defTabSz="931774">
              <a:defRPr/>
            </a:pPr>
            <a:endParaRPr lang="en-US" sz="1000"/>
          </a:p>
          <a:p>
            <a:pPr defTabSz="931774">
              <a:defRPr/>
            </a:pPr>
            <a:r>
              <a:rPr lang="en-US" sz="1000"/>
              <a:t>The funds can be used for higher education expenses when the child turns 18 up until age 29.  </a:t>
            </a:r>
          </a:p>
          <a:p>
            <a:pPr defTabSz="931774">
              <a:defRPr/>
            </a:pPr>
            <a:r>
              <a:rPr lang="en-US" sz="1000"/>
              <a:t>We encourage families to open their own PA529 account and save in addition to the Keystone Scholars funds.</a:t>
            </a:r>
          </a:p>
          <a:p>
            <a:pPr defTabSz="949478">
              <a:defRPr/>
            </a:pPr>
            <a:endParaRPr lang="en-US" sz="1000"/>
          </a:p>
          <a:p>
            <a:pPr defTabSz="949478">
              <a:defRPr/>
            </a:pPr>
            <a:r>
              <a:rPr lang="en-US" sz="1000"/>
              <a:t>The program is funded by surplus earnings in our PA529 Guaranteed Savings Plan and the Funds are held in an omnibus account in that plan. We encourage families to open their own PA529 account and save alongside, and The child will need a 529 account when they are ready to use the Keystone Scholars funds. </a:t>
            </a:r>
          </a:p>
          <a:p>
            <a:pPr defTabSz="949478">
              <a:defRPr/>
            </a:pPr>
            <a:endParaRPr lang="en-US" sz="1000"/>
          </a:p>
          <a:p>
            <a:pPr lvl="0"/>
            <a:r>
              <a:rPr lang="en-US"/>
              <a:t>Our aim is threefold:</a:t>
            </a:r>
          </a:p>
          <a:p>
            <a:pPr marL="232943" indent="-232943">
              <a:buAutoNum type="arabicParenR"/>
            </a:pPr>
            <a:endParaRPr lang="en-US"/>
          </a:p>
          <a:p>
            <a:pPr defTabSz="931774">
              <a:defRPr/>
            </a:pPr>
            <a:r>
              <a:rPr lang="en-US"/>
              <a:t>1) </a:t>
            </a:r>
            <a:r>
              <a:rPr lang="en-US" b="1"/>
              <a:t>Help parents maintain high expectations for their child’s future education</a:t>
            </a:r>
            <a:r>
              <a:rPr lang="en-US"/>
              <a:t>; recent survey of Keystone Scholars families showed that all parents of newborns, no matter the demographics or income, expect that their child will go to college.  But then life and challenges often get in the way.</a:t>
            </a:r>
          </a:p>
          <a:p>
            <a:pPr defTabSz="931774">
              <a:defRPr/>
            </a:pPr>
            <a:r>
              <a:rPr lang="en-US"/>
              <a:t>And its important to intervene early</a:t>
            </a:r>
          </a:p>
          <a:p>
            <a:pPr defTabSz="931774">
              <a:defRPr/>
            </a:pPr>
            <a:endParaRPr lang="en-US"/>
          </a:p>
          <a:p>
            <a:pPr defTabSz="931774">
              <a:defRPr/>
            </a:pPr>
            <a:r>
              <a:rPr lang="en-US"/>
              <a:t>2) </a:t>
            </a:r>
            <a:r>
              <a:rPr lang="en-US" b="1"/>
              <a:t>Helping activate the child’s own identity as someone who will go on to college </a:t>
            </a:r>
            <a:r>
              <a:rPr lang="en-US"/>
              <a:t>or other postsecondary education.</a:t>
            </a:r>
          </a:p>
          <a:p>
            <a:pPr defTabSz="931774">
              <a:defRPr/>
            </a:pPr>
            <a:r>
              <a:rPr lang="en-US"/>
              <a:t>Research has shown that children with a savings account, even with a very modest amount, are three times more likely to pursue attending a 2 or 4 year college, and 4 times more likely to graduate. But when we talk about going on to college, we mean any kind of post high school education, including trade or vocational school, community college, and now even apprenticeships.   </a:t>
            </a:r>
          </a:p>
          <a:p>
            <a:pPr defTabSz="931774">
              <a:defRPr/>
            </a:pPr>
            <a:endParaRPr lang="en-US"/>
          </a:p>
          <a:p>
            <a:pPr defTabSz="931774">
              <a:defRPr/>
            </a:pPr>
            <a:r>
              <a:rPr lang="en-US"/>
              <a:t>3) </a:t>
            </a:r>
            <a:r>
              <a:rPr lang="en-US" b="1"/>
              <a:t>prompt parents to start saving as early as possible – </a:t>
            </a:r>
            <a:r>
              <a:rPr lang="en-US"/>
              <a:t>when it has the most time to grow</a:t>
            </a:r>
          </a:p>
          <a:p>
            <a:pPr defTabSz="931774">
              <a:defRPr/>
            </a:pPr>
            <a:endParaRPr lang="en-US"/>
          </a:p>
          <a:p>
            <a:endParaRPr lang="en-US"/>
          </a:p>
          <a:p>
            <a:pPr defTabSz="931774">
              <a:defRPr/>
            </a:pPr>
            <a:endParaRPr lang="en-US"/>
          </a:p>
          <a:p>
            <a:pPr marL="174708" indent="-174708">
              <a:buFont typeface="Arial" panose="020B0604020202020204" pitchFamily="34" charset="0"/>
              <a:buChar char="•"/>
            </a:pPr>
            <a:endParaRPr lang="en-US"/>
          </a:p>
          <a:p>
            <a:pPr defTabSz="931774">
              <a:defRPr/>
            </a:pPr>
            <a:endParaRPr lang="en-US"/>
          </a:p>
          <a:p>
            <a:pPr defTabSz="931774">
              <a:defRPr/>
            </a:pPr>
            <a:endParaRPr lang="en-US"/>
          </a:p>
          <a:p>
            <a:pPr defTabSz="949478">
              <a:defRPr/>
            </a:pPr>
            <a:endParaRPr lang="en-US" dirty="0"/>
          </a:p>
        </p:txBody>
      </p:sp>
      <p:sp>
        <p:nvSpPr>
          <p:cNvPr id="4" name="Slide Number Placeholder 3"/>
          <p:cNvSpPr>
            <a:spLocks noGrp="1"/>
          </p:cNvSpPr>
          <p:nvPr>
            <p:ph type="sldNum" sz="quarter" idx="5"/>
          </p:nvPr>
        </p:nvSpPr>
        <p:spPr/>
        <p:txBody>
          <a:bodyPr/>
          <a:lstStyle/>
          <a:p>
            <a:fld id="{C155429B-230F-0F4C-A12D-A3E00FFF0B9A}" type="slidenum">
              <a:rPr lang="en-US" smtClean="0"/>
              <a:t>3</a:t>
            </a:fld>
            <a:endParaRPr lang="en-US" dirty="0"/>
          </a:p>
        </p:txBody>
      </p:sp>
    </p:spTree>
    <p:extLst>
      <p:ext uri="{BB962C8B-B14F-4D97-AF65-F5344CB8AC3E}">
        <p14:creationId xmlns:p14="http://schemas.microsoft.com/office/powerpoint/2010/main" val="222551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defTabSz="931774">
              <a:defRPr/>
            </a:pPr>
            <a:r>
              <a:rPr lang="en-US"/>
              <a:t>PA has about 135,000 births per year, and we now have over 250,000  accounts created and funded – births through Nov 2020.</a:t>
            </a:r>
          </a:p>
          <a:p>
            <a:pPr defTabSz="931774">
              <a:defRPr/>
            </a:pPr>
            <a:r>
              <a:rPr lang="en-US"/>
              <a:t>We are recognized as one of the leading, most innovative programs in the country.  Being Statewide, legislated gives us a lot of opportunity.</a:t>
            </a:r>
          </a:p>
          <a:p>
            <a:pPr defTabSz="931774">
              <a:defRPr/>
            </a:pPr>
            <a:r>
              <a:rPr lang="en-US"/>
              <a:t>One of the most important metrics we look at is how may people have registered and logged into their accounts.  That percent typically hovers at 10-11%</a:t>
            </a:r>
          </a:p>
          <a:p>
            <a:pPr defTabSz="931774">
              <a:defRPr/>
            </a:pPr>
            <a:r>
              <a:rPr lang="en-US"/>
              <a:t>We need to get that up – if parents and kids don’t know about the accounts, it won’t do them any good.</a:t>
            </a:r>
          </a:p>
          <a:p>
            <a:pPr defTabSz="931774">
              <a:defRPr/>
            </a:pPr>
            <a:endParaRPr lang="en-US"/>
          </a:p>
          <a:p>
            <a:pPr defTabSz="931774">
              <a:defRPr/>
            </a:pPr>
            <a:r>
              <a:rPr lang="en-US"/>
              <a:t>For 2019 cohort of babies, the registration for lower income families Is lower. We use WIC participation as a proxy for low-income status. </a:t>
            </a:r>
          </a:p>
          <a:p>
            <a:pPr defTabSz="931774">
              <a:defRPr/>
            </a:pPr>
            <a:r>
              <a:rPr lang="en-US"/>
              <a:t>It was 6% for moms on WIC vs about 13% for babies born to non-WIC moms. </a:t>
            </a:r>
          </a:p>
          <a:p>
            <a:pPr marL="174708" indent="-174708">
              <a:buFont typeface="Arial" panose="020B0604020202020204" pitchFamily="34" charset="0"/>
              <a:buChar char="•"/>
            </a:pPr>
            <a:endParaRPr lang="en-US"/>
          </a:p>
          <a:p>
            <a:r>
              <a:rPr lang="en-US"/>
              <a:t>Babies born to mothers on WIC account for about 30% of the births in the state. We’ve got to get that registration rate up.</a:t>
            </a:r>
          </a:p>
          <a:p>
            <a:pPr defTabSz="931774">
              <a:defRPr/>
            </a:pPr>
            <a:r>
              <a:rPr lang="en-US"/>
              <a:t>We also have 2019 cohort registration rates broken down by race. Large differences in registration by race. 6% for black moms vs double that for white and Asian mothers. </a:t>
            </a:r>
          </a:p>
          <a:p>
            <a:pPr defTabSz="931774">
              <a:defRPr/>
            </a:pPr>
            <a:endParaRPr lang="en-US"/>
          </a:p>
          <a:p>
            <a:pPr defTabSz="931774">
              <a:defRPr/>
            </a:pPr>
            <a:r>
              <a:rPr lang="en-US"/>
              <a:t>This is where we need you.</a:t>
            </a:r>
          </a:p>
          <a:p>
            <a:pPr defTabSz="931774">
              <a:defRPr/>
            </a:pPr>
            <a:endParaRPr lang="en-US" dirty="0"/>
          </a:p>
        </p:txBody>
      </p:sp>
      <p:sp>
        <p:nvSpPr>
          <p:cNvPr id="4" name="Slide Number Placeholder 3"/>
          <p:cNvSpPr>
            <a:spLocks noGrp="1"/>
          </p:cNvSpPr>
          <p:nvPr>
            <p:ph type="sldNum" sz="quarter" idx="10"/>
          </p:nvPr>
        </p:nvSpPr>
        <p:spPr/>
        <p:txBody>
          <a:bodyPr/>
          <a:lstStyle/>
          <a:p>
            <a:fld id="{F3E3703A-778C-4032-96DE-5C3E18A1D672}" type="slidenum">
              <a:rPr lang="en-US" smtClean="0"/>
              <a:t>4</a:t>
            </a:fld>
            <a:endParaRPr lang="en-US" dirty="0"/>
          </a:p>
        </p:txBody>
      </p:sp>
    </p:spTree>
    <p:extLst>
      <p:ext uri="{BB962C8B-B14F-4D97-AF65-F5344CB8AC3E}">
        <p14:creationId xmlns:p14="http://schemas.microsoft.com/office/powerpoint/2010/main" val="259961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new program intended to provide additional deposits targeted to low-income families</a:t>
            </a:r>
          </a:p>
          <a:p>
            <a:pPr marL="174708" indent="-174708">
              <a:buFont typeface="Arial" panose="020B0604020202020204" pitchFamily="34" charset="0"/>
              <a:buChar char="•"/>
            </a:pPr>
            <a:r>
              <a:rPr lang="en-US"/>
              <a:t>$50 subsidy provided to all PA children born Jan 1-June 30, 2021 to mothers enrolled in the Special Supplemental Nutrition Program for Women, Infants and Children (WIC). </a:t>
            </a:r>
          </a:p>
          <a:p>
            <a:endParaRPr lang="en-US"/>
          </a:p>
          <a:p>
            <a:pPr marL="174708" indent="-174708">
              <a:buFont typeface="Arial" panose="020B0604020202020204" pitchFamily="34" charset="0"/>
              <a:buChar char="•"/>
            </a:pPr>
            <a:r>
              <a:rPr lang="en-US"/>
              <a:t>In addition to the universal $100 KS starter deposit. </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t>It is funded by philanthropic funds and a settlement Treasury received.</a:t>
            </a:r>
          </a:p>
          <a:p>
            <a:pPr marL="174708" indent="-174708">
              <a:buFont typeface="Arial" panose="020B0604020202020204" pitchFamily="34" charset="0"/>
              <a:buChar char="•"/>
            </a:pPr>
            <a:endParaRPr lang="en-US"/>
          </a:p>
          <a:p>
            <a:pPr marL="174708" indent="-174708" defTabSz="931774">
              <a:buFont typeface="Arial" panose="020B0604020202020204" pitchFamily="34" charset="0"/>
              <a:buChar char="•"/>
              <a:defRPr/>
            </a:pPr>
            <a:r>
              <a:rPr lang="en-US"/>
              <a:t>Though a modest additional deposit, it represents an important step in building onto the Keystone Scholars program in a way that addresses existing inequities and promotes wealth-building among some of our state’s most disadvantaged families. </a:t>
            </a:r>
          </a:p>
          <a:p>
            <a:pPr defTabSz="931774">
              <a:defRPr/>
            </a:pPr>
            <a:r>
              <a:rPr lang="en-US"/>
              <a:t> </a:t>
            </a:r>
            <a:endParaRPr lang="en-US" b="1"/>
          </a:p>
          <a:p>
            <a:pPr marL="174708" indent="-174708">
              <a:buFont typeface="Arial" panose="020B0604020202020204" pitchFamily="34" charset="0"/>
              <a:buChar char="•"/>
            </a:pPr>
            <a:r>
              <a:rPr lang="en-US" b="1"/>
              <a:t>From nutrition education to college graduation is tagline WIC suggested</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31774">
              <a:defRPr/>
            </a:pPr>
            <a:fld id="{C155429B-230F-0F4C-A12D-A3E00FFF0B9A}"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7585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a:t>Building on that, a WIC agency in western PA created a milestone program to incent continued participation of the child in WIC to the maximum age of 5.</a:t>
            </a:r>
          </a:p>
          <a:p>
            <a:r>
              <a:rPr lang="en-US"/>
              <a:t>additional deposits will be made each year into their Keystone Scholars accounts for as long as the participant remains in the WIC program – so up until their 5</a:t>
            </a:r>
            <a:r>
              <a:rPr lang="en-US" baseline="30000"/>
              <a:t>th</a:t>
            </a:r>
            <a:r>
              <a:rPr lang="en-US"/>
              <a:t> birthday. </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t>The grand total that one can receive would be $525. </a:t>
            </a:r>
          </a:p>
          <a:p>
            <a:endParaRPr lang="en-US" b="0">
              <a:cs typeface="Calibri"/>
            </a:endParaRPr>
          </a:p>
          <a:p>
            <a:pPr marL="174708" indent="-174708">
              <a:buFont typeface="Arial" panose="020B0604020202020204" pitchFamily="34" charset="0"/>
              <a:buChar char="•"/>
            </a:pPr>
            <a:r>
              <a:rPr lang="en-US" b="0">
                <a:cs typeface="Calibri"/>
              </a:rPr>
              <a:t>We’re very happy that interest has come in from another, large WIC provider to replicate this program in other parts of state….We want to encourage other partners to do similar initiatives. </a:t>
            </a:r>
            <a:endParaRPr lang="en-US" b="0" dirty="0">
              <a:cs typeface="Calibri"/>
            </a:endParaRPr>
          </a:p>
        </p:txBody>
      </p:sp>
      <p:sp>
        <p:nvSpPr>
          <p:cNvPr id="4" name="Slide Number Placeholder 3"/>
          <p:cNvSpPr>
            <a:spLocks noGrp="1"/>
          </p:cNvSpPr>
          <p:nvPr>
            <p:ph type="sldNum" sz="quarter" idx="5"/>
          </p:nvPr>
        </p:nvSpPr>
        <p:spPr/>
        <p:txBody>
          <a:bodyPr/>
          <a:lstStyle/>
          <a:p>
            <a:pPr defTabSz="931774">
              <a:defRPr/>
            </a:pPr>
            <a:fld id="{C155429B-230F-0F4C-A12D-A3E00FFF0B9A}"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4418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there money coming from American Rescue Plan that could be considered ‘early scholarships’?</a:t>
            </a:r>
            <a:endParaRPr lang="en-US" dirty="0"/>
          </a:p>
        </p:txBody>
      </p:sp>
      <p:sp>
        <p:nvSpPr>
          <p:cNvPr id="4" name="Slide Number Placeholder 3"/>
          <p:cNvSpPr>
            <a:spLocks noGrp="1"/>
          </p:cNvSpPr>
          <p:nvPr>
            <p:ph type="sldNum" sz="quarter" idx="5"/>
          </p:nvPr>
        </p:nvSpPr>
        <p:spPr/>
        <p:txBody>
          <a:bodyPr/>
          <a:lstStyle/>
          <a:p>
            <a:fld id="{C155429B-230F-0F4C-A12D-A3E00FFF0B9A}" type="slidenum">
              <a:rPr lang="en-US" smtClean="0"/>
              <a:t>7</a:t>
            </a:fld>
            <a:endParaRPr lang="en-US" dirty="0"/>
          </a:p>
        </p:txBody>
      </p:sp>
    </p:spTree>
    <p:extLst>
      <p:ext uri="{BB962C8B-B14F-4D97-AF65-F5344CB8AC3E}">
        <p14:creationId xmlns:p14="http://schemas.microsoft.com/office/powerpoint/2010/main" val="182685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155429B-230F-0F4C-A12D-A3E00FFF0B9A}" type="slidenum">
              <a:rPr lang="en-US" smtClean="0"/>
              <a:t>8</a:t>
            </a:fld>
            <a:endParaRPr lang="en-US" dirty="0"/>
          </a:p>
        </p:txBody>
      </p:sp>
    </p:spTree>
    <p:extLst>
      <p:ext uri="{BB962C8B-B14F-4D97-AF65-F5344CB8AC3E}">
        <p14:creationId xmlns:p14="http://schemas.microsoft.com/office/powerpoint/2010/main" val="295985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155429B-230F-0F4C-A12D-A3E00FFF0B9A}" type="slidenum">
              <a:rPr lang="en-US" smtClean="0"/>
              <a:t>9</a:t>
            </a:fld>
            <a:endParaRPr lang="en-US" dirty="0"/>
          </a:p>
        </p:txBody>
      </p:sp>
    </p:spTree>
    <p:extLst>
      <p:ext uri="{BB962C8B-B14F-4D97-AF65-F5344CB8AC3E}">
        <p14:creationId xmlns:p14="http://schemas.microsoft.com/office/powerpoint/2010/main" val="997871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Content Placeholder 2"/>
          <p:cNvSpPr>
            <a:spLocks noGrp="1"/>
          </p:cNvSpPr>
          <p:nvPr>
            <p:ph idx="10"/>
          </p:nvPr>
        </p:nvSpPr>
        <p:spPr>
          <a:xfrm>
            <a:off x="-1" y="0"/>
            <a:ext cx="12192001" cy="6858000"/>
          </a:xfrm>
          <a:prstGeom prst="rect">
            <a:avLst/>
          </a:prstGeom>
        </p:spPr>
        <p:txBody>
          <a:bodyPr/>
          <a:lstStyle>
            <a:lvl1pPr marL="0" indent="0">
              <a:buNone/>
              <a:defRPr/>
            </a:lvl1pPr>
          </a:lstStyle>
          <a:p>
            <a:pPr lvl="0"/>
            <a:endParaRPr lang="en-US" dirty="0"/>
          </a:p>
        </p:txBody>
      </p:sp>
      <p:grpSp>
        <p:nvGrpSpPr>
          <p:cNvPr id="20" name="Group 19"/>
          <p:cNvGrpSpPr/>
          <p:nvPr userDrawn="1"/>
        </p:nvGrpSpPr>
        <p:grpSpPr>
          <a:xfrm>
            <a:off x="1" y="-6408902"/>
            <a:ext cx="6340998" cy="19675803"/>
            <a:chOff x="-591742" y="-6408902"/>
            <a:chExt cx="4937266" cy="19675803"/>
          </a:xfrm>
          <a:gradFill flip="none" rotWithShape="1">
            <a:gsLst>
              <a:gs pos="0">
                <a:srgbClr val="002469"/>
              </a:gs>
              <a:gs pos="100000">
                <a:srgbClr val="003399"/>
              </a:gs>
            </a:gsLst>
            <a:lin ang="18900000" scaled="1"/>
            <a:tileRect/>
          </a:gradFill>
        </p:grpSpPr>
        <p:sp>
          <p:nvSpPr>
            <p:cNvPr id="21" name="Isosceles Triangle 20"/>
            <p:cNvSpPr/>
            <p:nvPr/>
          </p:nvSpPr>
          <p:spPr>
            <a:xfrm rot="5400000">
              <a:off x="-6662500" y="2258878"/>
              <a:ext cx="19675803" cy="23402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91742" y="0"/>
              <a:ext cx="2993979"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p:cNvSpPr/>
          <p:nvPr userDrawn="1"/>
        </p:nvSpPr>
        <p:spPr>
          <a:xfrm>
            <a:off x="0" y="6555782"/>
            <a:ext cx="12192000" cy="302218"/>
          </a:xfrm>
          <a:prstGeom prst="rect">
            <a:avLst/>
          </a:prstGeom>
          <a:solidFill>
            <a:srgbClr val="E0A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035" y="5068940"/>
            <a:ext cx="835912" cy="83591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54" y="5277971"/>
            <a:ext cx="1431568" cy="667338"/>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83622" y="5084098"/>
            <a:ext cx="958514" cy="958514"/>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5765" y="5162774"/>
            <a:ext cx="1561529" cy="647251"/>
          </a:xfrm>
          <a:prstGeom prst="rect">
            <a:avLst/>
          </a:prstGeom>
        </p:spPr>
      </p:pic>
      <p:sp>
        <p:nvSpPr>
          <p:cNvPr id="19" name="TextBox 18"/>
          <p:cNvSpPr txBox="1"/>
          <p:nvPr userDrawn="1"/>
        </p:nvSpPr>
        <p:spPr>
          <a:xfrm>
            <a:off x="280035" y="6042612"/>
            <a:ext cx="4961787" cy="323165"/>
          </a:xfrm>
          <a:prstGeom prst="rect">
            <a:avLst/>
          </a:prstGeom>
          <a:noFill/>
        </p:spPr>
        <p:txBody>
          <a:bodyPr wrap="square" rtlCol="0">
            <a:spAutoFit/>
          </a:bodyPr>
          <a:lstStyle/>
          <a:p>
            <a:r>
              <a:rPr lang="en-US" sz="1500" dirty="0">
                <a:solidFill>
                  <a:schemeClr val="bg1"/>
                </a:solidFill>
              </a:rPr>
              <a:t>PENNSYLVANIA TREASURY | BUREAU OF SAVINGS PROGRAMS</a:t>
            </a:r>
          </a:p>
        </p:txBody>
      </p:sp>
      <p:sp>
        <p:nvSpPr>
          <p:cNvPr id="10" name="Title 9"/>
          <p:cNvSpPr>
            <a:spLocks noGrp="1"/>
          </p:cNvSpPr>
          <p:nvPr>
            <p:ph type="title"/>
          </p:nvPr>
        </p:nvSpPr>
        <p:spPr>
          <a:xfrm>
            <a:off x="838200" y="365125"/>
            <a:ext cx="4245244" cy="2684688"/>
          </a:xfrm>
          <a:prstGeom prst="rect">
            <a:avLst/>
          </a:prstGeo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8201" y="3079269"/>
            <a:ext cx="4245244" cy="1182765"/>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6233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1960" y="1503336"/>
            <a:ext cx="11493290" cy="4673627"/>
          </a:xfrm>
          <a:prstGeom prst="rect">
            <a:avLst/>
          </a:prstGeom>
        </p:spPr>
        <p:txBody>
          <a:bodyPr vert="eaVert"/>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8" name="TextBox 7"/>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9" name="Straight Connector 8"/>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3734151" y="205776"/>
            <a:ext cx="19675803" cy="1096086"/>
            <a:chOff x="-3731571" y="-101889"/>
            <a:chExt cx="19675803" cy="1239864"/>
          </a:xfrm>
          <a:solidFill>
            <a:srgbClr val="E0A93B"/>
          </a:solidFill>
        </p:grpSpPr>
        <p:sp>
          <p:nvSpPr>
            <p:cNvPr id="11" name="Isosceles Triangle 10"/>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678599" y="-6062517"/>
              <a:ext cx="712921"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a:off x="-3735443" y="-11205"/>
            <a:ext cx="19675803" cy="1172373"/>
            <a:chOff x="-3731571" y="-810064"/>
            <a:chExt cx="19675803" cy="1948039"/>
          </a:xfrm>
          <a:gradFill flip="none" rotWithShape="1">
            <a:gsLst>
              <a:gs pos="0">
                <a:srgbClr val="002469"/>
              </a:gs>
              <a:gs pos="100000">
                <a:srgbClr val="003399"/>
              </a:gs>
            </a:gsLst>
            <a:lin ang="2700000" scaled="1"/>
            <a:tileRect/>
          </a:gradFill>
        </p:grpSpPr>
        <p:sp>
          <p:nvSpPr>
            <p:cNvPr id="14" name="Isosceles Triangle 13"/>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5400000">
              <a:off x="5324510" y="-6416603"/>
              <a:ext cx="1421099"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p:cNvSpPr>
            <a:spLocks noGrp="1"/>
          </p:cNvSpPr>
          <p:nvPr>
            <p:ph type="title"/>
          </p:nvPr>
        </p:nvSpPr>
        <p:spPr>
          <a:xfrm>
            <a:off x="366902" y="154773"/>
            <a:ext cx="11498348" cy="774778"/>
          </a:xfrm>
          <a:prstGeom prst="rect">
            <a:avLst/>
          </a:prstGeom>
        </p:spPr>
        <p:txBody>
          <a:bodyPr anchor="b"/>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3050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6350" y="365125"/>
            <a:ext cx="2628900" cy="5811838"/>
          </a:xfrm>
          <a:prstGeom prst="rect">
            <a:avLst/>
          </a:prstGeom>
        </p:spPr>
        <p:txBody>
          <a:bodyPr vert="eaVert"/>
          <a:lstStyle>
            <a:lvl1pPr>
              <a:defRPr>
                <a:solidFill>
                  <a:srgbClr val="002469"/>
                </a:solidFill>
              </a:defRPr>
            </a:lvl1pPr>
          </a:lstStyle>
          <a:p>
            <a:r>
              <a:rPr lang="en-US" dirty="0"/>
              <a:t>Click to edit Master title style</a:t>
            </a:r>
          </a:p>
        </p:txBody>
      </p:sp>
      <p:sp>
        <p:nvSpPr>
          <p:cNvPr id="3" name="Vertical Text Placeholder 2"/>
          <p:cNvSpPr>
            <a:spLocks noGrp="1"/>
          </p:cNvSpPr>
          <p:nvPr>
            <p:ph type="body" orient="vert" idx="1"/>
          </p:nvPr>
        </p:nvSpPr>
        <p:spPr>
          <a:xfrm>
            <a:off x="280035" y="365125"/>
            <a:ext cx="8693484" cy="5811838"/>
          </a:xfrm>
          <a:prstGeom prst="rect">
            <a:avLst/>
          </a:prstGeom>
        </p:spPr>
        <p:txBody>
          <a:bodyPr vert="eaVert"/>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8" name="TextBox 7"/>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9" name="Straight Connector 8"/>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103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3" name="Content Placeholder 2"/>
          <p:cNvSpPr>
            <a:spLocks noGrp="1"/>
          </p:cNvSpPr>
          <p:nvPr>
            <p:ph idx="10"/>
          </p:nvPr>
        </p:nvSpPr>
        <p:spPr>
          <a:xfrm>
            <a:off x="6445724" y="914400"/>
            <a:ext cx="5301992" cy="4895625"/>
          </a:xfrm>
          <a:prstGeom prst="rect">
            <a:avLst/>
          </a:prstGeom>
        </p:spPr>
        <p:txBody>
          <a:bodyPr/>
          <a:lstStyle>
            <a:lvl1pPr marL="0" indent="0" algn="ctr">
              <a:buNone/>
              <a:defRPr>
                <a:solidFill>
                  <a:srgbClr val="002469"/>
                </a:solidFill>
              </a:defRPr>
            </a:lvl1pPr>
          </a:lstStyle>
          <a:p>
            <a:pPr lvl="0"/>
            <a:endParaRPr lang="en-US" dirty="0"/>
          </a:p>
        </p:txBody>
      </p:sp>
      <p:grpSp>
        <p:nvGrpSpPr>
          <p:cNvPr id="20" name="Group 19"/>
          <p:cNvGrpSpPr/>
          <p:nvPr userDrawn="1"/>
        </p:nvGrpSpPr>
        <p:grpSpPr>
          <a:xfrm>
            <a:off x="1" y="-6408902"/>
            <a:ext cx="6340998" cy="19675803"/>
            <a:chOff x="-591742" y="-6408902"/>
            <a:chExt cx="4937266" cy="19675803"/>
          </a:xfrm>
          <a:gradFill flip="none" rotWithShape="1">
            <a:gsLst>
              <a:gs pos="0">
                <a:srgbClr val="002469"/>
              </a:gs>
              <a:gs pos="100000">
                <a:srgbClr val="003399"/>
              </a:gs>
            </a:gsLst>
            <a:lin ang="18900000" scaled="1"/>
            <a:tileRect/>
          </a:gradFill>
        </p:grpSpPr>
        <p:sp>
          <p:nvSpPr>
            <p:cNvPr id="21" name="Isosceles Triangle 20"/>
            <p:cNvSpPr/>
            <p:nvPr/>
          </p:nvSpPr>
          <p:spPr>
            <a:xfrm rot="5400000">
              <a:off x="-6662500" y="2258878"/>
              <a:ext cx="19675803" cy="23402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91742" y="0"/>
              <a:ext cx="2993979"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p:cNvSpPr/>
          <p:nvPr userDrawn="1"/>
        </p:nvSpPr>
        <p:spPr>
          <a:xfrm>
            <a:off x="0" y="6555782"/>
            <a:ext cx="12192000" cy="302218"/>
          </a:xfrm>
          <a:prstGeom prst="rect">
            <a:avLst/>
          </a:prstGeom>
          <a:solidFill>
            <a:srgbClr val="E0A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035" y="5068940"/>
            <a:ext cx="835912" cy="83591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54" y="5277971"/>
            <a:ext cx="1431568" cy="667338"/>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83622" y="5084098"/>
            <a:ext cx="958514" cy="958514"/>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5765" y="5162774"/>
            <a:ext cx="1561529" cy="647251"/>
          </a:xfrm>
          <a:prstGeom prst="rect">
            <a:avLst/>
          </a:prstGeom>
        </p:spPr>
      </p:pic>
      <p:sp>
        <p:nvSpPr>
          <p:cNvPr id="19" name="TextBox 18"/>
          <p:cNvSpPr txBox="1"/>
          <p:nvPr userDrawn="1"/>
        </p:nvSpPr>
        <p:spPr>
          <a:xfrm>
            <a:off x="280035" y="6042612"/>
            <a:ext cx="4961787" cy="323165"/>
          </a:xfrm>
          <a:prstGeom prst="rect">
            <a:avLst/>
          </a:prstGeom>
          <a:noFill/>
        </p:spPr>
        <p:txBody>
          <a:bodyPr wrap="square" rtlCol="0">
            <a:spAutoFit/>
          </a:bodyPr>
          <a:lstStyle/>
          <a:p>
            <a:r>
              <a:rPr lang="en-US" sz="1500" dirty="0">
                <a:solidFill>
                  <a:schemeClr val="bg1"/>
                </a:solidFill>
              </a:rPr>
              <a:t>PENNSYLVANIA TREASURY | BUREAU OF SAVINGS PROGRAMS</a:t>
            </a:r>
          </a:p>
        </p:txBody>
      </p:sp>
      <p:sp>
        <p:nvSpPr>
          <p:cNvPr id="10" name="Title 9"/>
          <p:cNvSpPr>
            <a:spLocks noGrp="1"/>
          </p:cNvSpPr>
          <p:nvPr>
            <p:ph type="title"/>
          </p:nvPr>
        </p:nvSpPr>
        <p:spPr>
          <a:xfrm>
            <a:off x="838200" y="365125"/>
            <a:ext cx="4245244" cy="2684688"/>
          </a:xfrm>
          <a:prstGeom prst="rect">
            <a:avLst/>
          </a:prstGeo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8201" y="3079269"/>
            <a:ext cx="4245244" cy="1182765"/>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980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6902" y="1472339"/>
            <a:ext cx="11473804" cy="4617311"/>
          </a:xfrm>
          <a:prstGeom prst="rect">
            <a:avLst/>
          </a:prstGeom>
        </p:spPr>
        <p:txBody>
          <a:bodyPr/>
          <a:lstStyle>
            <a:lvl1pPr marL="0" indent="0">
              <a:buNone/>
              <a:defRPr sz="2400">
                <a:solidFill>
                  <a:srgbClr val="00246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grpSp>
        <p:nvGrpSpPr>
          <p:cNvPr id="7" name="Group 6"/>
          <p:cNvGrpSpPr/>
          <p:nvPr userDrawn="1"/>
        </p:nvGrpSpPr>
        <p:grpSpPr>
          <a:xfrm>
            <a:off x="-3734151" y="205776"/>
            <a:ext cx="19675803" cy="1096086"/>
            <a:chOff x="-3731571" y="-101889"/>
            <a:chExt cx="19675803" cy="1239864"/>
          </a:xfrm>
          <a:solidFill>
            <a:srgbClr val="E0A93B"/>
          </a:solidFill>
        </p:grpSpPr>
        <p:sp>
          <p:nvSpPr>
            <p:cNvPr id="8" name="Isosceles Triangle 7"/>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5678599" y="-6062517"/>
              <a:ext cx="712921"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userDrawn="1"/>
        </p:nvGrpSpPr>
        <p:grpSpPr>
          <a:xfrm>
            <a:off x="-3735443" y="-11205"/>
            <a:ext cx="19675803" cy="1172373"/>
            <a:chOff x="-3731571" y="-810064"/>
            <a:chExt cx="19675803" cy="1948039"/>
          </a:xfrm>
          <a:gradFill flip="none" rotWithShape="1">
            <a:gsLst>
              <a:gs pos="0">
                <a:srgbClr val="002469"/>
              </a:gs>
              <a:gs pos="100000">
                <a:srgbClr val="003399"/>
              </a:gs>
            </a:gsLst>
            <a:lin ang="2700000" scaled="1"/>
            <a:tileRect/>
          </a:gradFill>
        </p:grpSpPr>
        <p:sp>
          <p:nvSpPr>
            <p:cNvPr id="11" name="Isosceles Triangle 10"/>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324510" y="-6416603"/>
              <a:ext cx="1421099"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14" name="Straight Connector 13"/>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6902" y="154773"/>
            <a:ext cx="11498348" cy="774778"/>
          </a:xfrm>
          <a:prstGeom prst="rect">
            <a:avLst/>
          </a:prstGeom>
        </p:spPr>
        <p:txBody>
          <a:bodyPr anchor="b"/>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6470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7" name="TextBox 6"/>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8" name="Straight Connector 7"/>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3734151" y="205776"/>
            <a:ext cx="19675803" cy="1096086"/>
            <a:chOff x="-3731571" y="-101889"/>
            <a:chExt cx="19675803" cy="1239864"/>
          </a:xfrm>
          <a:solidFill>
            <a:srgbClr val="E0A93B"/>
          </a:solidFill>
        </p:grpSpPr>
        <p:sp>
          <p:nvSpPr>
            <p:cNvPr id="10" name="Isosceles Triangle 9"/>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5678599" y="-6062517"/>
              <a:ext cx="712921"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userDrawn="1"/>
        </p:nvGrpSpPr>
        <p:grpSpPr>
          <a:xfrm>
            <a:off x="-3735443" y="-11205"/>
            <a:ext cx="19675803" cy="1172373"/>
            <a:chOff x="-3731571" y="-810064"/>
            <a:chExt cx="19675803" cy="1948039"/>
          </a:xfrm>
          <a:gradFill flip="none" rotWithShape="1">
            <a:gsLst>
              <a:gs pos="0">
                <a:srgbClr val="002469"/>
              </a:gs>
              <a:gs pos="100000">
                <a:srgbClr val="003399"/>
              </a:gs>
            </a:gsLst>
            <a:lin ang="2700000" scaled="1"/>
            <a:tileRect/>
          </a:gradFill>
        </p:grpSpPr>
        <p:sp>
          <p:nvSpPr>
            <p:cNvPr id="13" name="Isosceles Triangle 12"/>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5400000">
              <a:off x="5324510" y="-6416603"/>
              <a:ext cx="1421099"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p:cNvSpPr>
            <a:spLocks noGrp="1"/>
          </p:cNvSpPr>
          <p:nvPr>
            <p:ph type="title"/>
          </p:nvPr>
        </p:nvSpPr>
        <p:spPr>
          <a:xfrm>
            <a:off x="366902" y="154773"/>
            <a:ext cx="11473804" cy="774778"/>
          </a:xfrm>
          <a:prstGeom prst="rect">
            <a:avLst/>
          </a:prstGeom>
        </p:spPr>
        <p:txBody>
          <a:bodyPr anchor="b"/>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1450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960" y="1518834"/>
            <a:ext cx="11493290" cy="4658129"/>
          </a:xfrm>
          <a:prstGeom prst="rect">
            <a:avLst/>
          </a:prstGeom>
        </p:spPr>
        <p:txBody>
          <a:bodyPr/>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8" name="TextBox 7"/>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9" name="Straight Connector 8"/>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3734151" y="205776"/>
            <a:ext cx="19675803" cy="1096086"/>
            <a:chOff x="-3731571" y="-101889"/>
            <a:chExt cx="19675803" cy="1239864"/>
          </a:xfrm>
          <a:solidFill>
            <a:srgbClr val="E0A93B"/>
          </a:solidFill>
        </p:grpSpPr>
        <p:sp>
          <p:nvSpPr>
            <p:cNvPr id="11" name="Isosceles Triangle 10"/>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678599" y="-6062517"/>
              <a:ext cx="712921"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a:off x="-3735443" y="-11205"/>
            <a:ext cx="19675803" cy="1172373"/>
            <a:chOff x="-3731571" y="-810064"/>
            <a:chExt cx="19675803" cy="1948039"/>
          </a:xfrm>
          <a:gradFill flip="none" rotWithShape="1">
            <a:gsLst>
              <a:gs pos="0">
                <a:srgbClr val="002469"/>
              </a:gs>
              <a:gs pos="100000">
                <a:srgbClr val="003399"/>
              </a:gs>
            </a:gsLst>
            <a:lin ang="2700000" scaled="1"/>
            <a:tileRect/>
          </a:gradFill>
        </p:grpSpPr>
        <p:sp>
          <p:nvSpPr>
            <p:cNvPr id="14" name="Isosceles Triangle 13"/>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5400000">
              <a:off x="5324510" y="-6416603"/>
              <a:ext cx="1421099"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p:cNvSpPr>
            <a:spLocks noGrp="1"/>
          </p:cNvSpPr>
          <p:nvPr>
            <p:ph type="title"/>
          </p:nvPr>
        </p:nvSpPr>
        <p:spPr>
          <a:xfrm>
            <a:off x="366902" y="154773"/>
            <a:ext cx="11498348" cy="774778"/>
          </a:xfrm>
          <a:prstGeom prst="rect">
            <a:avLst/>
          </a:prstGeom>
        </p:spPr>
        <p:txBody>
          <a:bodyPr anchor="b"/>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3451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959" y="1518834"/>
            <a:ext cx="5579389" cy="4658129"/>
          </a:xfrm>
          <a:prstGeom prst="rect">
            <a:avLst/>
          </a:prstGeom>
        </p:spPr>
        <p:txBody>
          <a:bodyPr/>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9322" y="1518834"/>
            <a:ext cx="5669803" cy="4658129"/>
          </a:xfrm>
          <a:prstGeom prst="rect">
            <a:avLst/>
          </a:prstGeom>
        </p:spPr>
        <p:txBody>
          <a:bodyPr/>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9" name="TextBox 8"/>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10" name="Straight Connector 9"/>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3734151" y="205776"/>
            <a:ext cx="19675803" cy="1096086"/>
            <a:chOff x="-3731571" y="-101889"/>
            <a:chExt cx="19675803" cy="1239864"/>
          </a:xfrm>
          <a:solidFill>
            <a:srgbClr val="E0A93B"/>
          </a:solidFill>
        </p:grpSpPr>
        <p:sp>
          <p:nvSpPr>
            <p:cNvPr id="12" name="Isosceles Triangle 11"/>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5678599" y="-6062517"/>
              <a:ext cx="712921"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userDrawn="1"/>
        </p:nvGrpSpPr>
        <p:grpSpPr>
          <a:xfrm>
            <a:off x="-3735443" y="-11205"/>
            <a:ext cx="19675803" cy="1172373"/>
            <a:chOff x="-3731571" y="-810064"/>
            <a:chExt cx="19675803" cy="1948039"/>
          </a:xfrm>
          <a:gradFill flip="none" rotWithShape="1">
            <a:gsLst>
              <a:gs pos="0">
                <a:srgbClr val="002469"/>
              </a:gs>
              <a:gs pos="100000">
                <a:srgbClr val="003399"/>
              </a:gs>
            </a:gsLst>
            <a:lin ang="2700000" scaled="1"/>
            <a:tileRect/>
          </a:gradFill>
        </p:grpSpPr>
        <p:sp>
          <p:nvSpPr>
            <p:cNvPr id="15" name="Isosceles Triangle 14"/>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5400000">
              <a:off x="5324510" y="-6416603"/>
              <a:ext cx="1421099"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1"/>
          <p:cNvSpPr>
            <a:spLocks noGrp="1"/>
          </p:cNvSpPr>
          <p:nvPr>
            <p:ph type="title"/>
          </p:nvPr>
        </p:nvSpPr>
        <p:spPr>
          <a:xfrm>
            <a:off x="366902" y="154773"/>
            <a:ext cx="11498348" cy="774778"/>
          </a:xfrm>
          <a:prstGeom prst="rect">
            <a:avLst/>
          </a:prstGeom>
        </p:spPr>
        <p:txBody>
          <a:bodyPr anchor="b"/>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8893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71960" y="418454"/>
            <a:ext cx="11493290" cy="5771209"/>
          </a:xfrm>
          <a:prstGeom prst="rect">
            <a:avLst/>
          </a:prstGeom>
        </p:spPr>
        <p:txBody>
          <a:bodyPr/>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11" name="TextBox 10"/>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12" name="Straight Connector 11"/>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27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6" name="TextBox 5"/>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7" name="Straight Connector 6"/>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11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960" y="457200"/>
            <a:ext cx="4400065" cy="1600200"/>
          </a:xfrm>
          <a:prstGeom prst="rect">
            <a:avLst/>
          </a:prstGeom>
        </p:spPr>
        <p:txBody>
          <a:bodyPr anchor="b"/>
          <a:lstStyle>
            <a:lvl1pPr>
              <a:defRPr sz="3200">
                <a:solidFill>
                  <a:srgbClr val="002469"/>
                </a:solidFill>
              </a:defRPr>
            </a:lvl1pPr>
          </a:lstStyle>
          <a:p>
            <a:r>
              <a:rPr lang="en-US" dirty="0"/>
              <a:t>Click to edit Master title style</a:t>
            </a:r>
          </a:p>
        </p:txBody>
      </p:sp>
      <p:sp>
        <p:nvSpPr>
          <p:cNvPr id="3" name="Content Placeholder 2"/>
          <p:cNvSpPr>
            <a:spLocks noGrp="1"/>
          </p:cNvSpPr>
          <p:nvPr>
            <p:ph idx="1"/>
          </p:nvPr>
        </p:nvSpPr>
        <p:spPr>
          <a:xfrm>
            <a:off x="5183188" y="987425"/>
            <a:ext cx="6682062" cy="4873625"/>
          </a:xfrm>
          <a:prstGeom prst="rect">
            <a:avLst/>
          </a:prstGeom>
        </p:spPr>
        <p:txBody>
          <a:bodyPr/>
          <a:lstStyle>
            <a:lvl1pPr>
              <a:defRPr sz="3200">
                <a:solidFill>
                  <a:srgbClr val="002469"/>
                </a:solidFill>
              </a:defRPr>
            </a:lvl1pPr>
            <a:lvl2pPr>
              <a:defRPr sz="2800">
                <a:solidFill>
                  <a:srgbClr val="002469"/>
                </a:solidFill>
              </a:defRPr>
            </a:lvl2pPr>
            <a:lvl3pPr>
              <a:defRPr sz="2400">
                <a:solidFill>
                  <a:srgbClr val="002469"/>
                </a:solidFill>
              </a:defRPr>
            </a:lvl3pPr>
            <a:lvl4pPr>
              <a:defRPr sz="2000">
                <a:solidFill>
                  <a:srgbClr val="002469"/>
                </a:solidFill>
              </a:defRPr>
            </a:lvl4pPr>
            <a:lvl5pPr>
              <a:defRPr sz="2000">
                <a:solidFill>
                  <a:srgbClr val="002469"/>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71960" y="2057400"/>
            <a:ext cx="4400065" cy="3811588"/>
          </a:xfrm>
          <a:prstGeom prst="rect">
            <a:avLst/>
          </a:prstGeom>
        </p:spPr>
        <p:txBody>
          <a:bodyPr/>
          <a:lstStyle>
            <a:lvl1pPr marL="0" indent="0">
              <a:buNone/>
              <a:defRPr sz="1600">
                <a:solidFill>
                  <a:srgbClr val="0024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9" name="TextBox 8"/>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10" name="Straight Connector 9"/>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84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960" y="457200"/>
            <a:ext cx="4400065" cy="1600200"/>
          </a:xfrm>
          <a:prstGeom prst="rect">
            <a:avLst/>
          </a:prstGeom>
        </p:spPr>
        <p:txBody>
          <a:bodyPr anchor="b"/>
          <a:lstStyle>
            <a:lvl1pPr>
              <a:defRPr sz="3200">
                <a:solidFill>
                  <a:srgbClr val="002469"/>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68206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71960" y="2057400"/>
            <a:ext cx="4400065" cy="3811588"/>
          </a:xfrm>
          <a:prstGeom prst="rect">
            <a:avLst/>
          </a:prstGeom>
        </p:spPr>
        <p:txBody>
          <a:bodyPr/>
          <a:lstStyle>
            <a:lvl1pPr marL="0" indent="0">
              <a:buNone/>
              <a:defRPr sz="1600">
                <a:solidFill>
                  <a:srgbClr val="0024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9" name="TextBox 8"/>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10" name="Straight Connector 9"/>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62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4781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8" r:id="rId3"/>
    <p:sldLayoutId id="2147483674" r:id="rId4"/>
    <p:sldLayoutId id="2147483676" r:id="rId5"/>
    <p:sldLayoutId id="2147483677"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hyperlink" Target="http://www.pa529.com/keyston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53209" y="-49291"/>
            <a:ext cx="8459456" cy="6605073"/>
          </a:xfrm>
          <a:prstGeom prst="rect">
            <a:avLst/>
          </a:prstGeom>
        </p:spPr>
      </p:pic>
      <p:grpSp>
        <p:nvGrpSpPr>
          <p:cNvPr id="7" name="Group 6"/>
          <p:cNvGrpSpPr/>
          <p:nvPr/>
        </p:nvGrpSpPr>
        <p:grpSpPr>
          <a:xfrm>
            <a:off x="-20665" y="-6728217"/>
            <a:ext cx="6340998" cy="19675803"/>
            <a:chOff x="-591742" y="-6408902"/>
            <a:chExt cx="4937266" cy="19675803"/>
          </a:xfrm>
          <a:gradFill flip="none" rotWithShape="1">
            <a:gsLst>
              <a:gs pos="0">
                <a:srgbClr val="002469"/>
              </a:gs>
              <a:gs pos="100000">
                <a:srgbClr val="003399"/>
              </a:gs>
            </a:gsLst>
            <a:lin ang="18900000" scaled="1"/>
            <a:tileRect/>
          </a:gradFill>
        </p:grpSpPr>
        <p:sp>
          <p:nvSpPr>
            <p:cNvPr id="5" name="Isosceles Triangle 4"/>
            <p:cNvSpPr/>
            <p:nvPr/>
          </p:nvSpPr>
          <p:spPr>
            <a:xfrm rot="5400000">
              <a:off x="-6662500" y="2258878"/>
              <a:ext cx="19675803" cy="23402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1742" y="0"/>
              <a:ext cx="2993979"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p:cNvSpPr/>
          <p:nvPr/>
        </p:nvSpPr>
        <p:spPr>
          <a:xfrm>
            <a:off x="0" y="6555782"/>
            <a:ext cx="12192000" cy="302218"/>
          </a:xfrm>
          <a:prstGeom prst="rect">
            <a:avLst/>
          </a:prstGeom>
          <a:solidFill>
            <a:srgbClr val="E0A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35" y="5068940"/>
            <a:ext cx="835912" cy="8359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254" y="5277971"/>
            <a:ext cx="1431568" cy="6673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622" y="5084098"/>
            <a:ext cx="958514" cy="958514"/>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5765" y="5162774"/>
            <a:ext cx="1561529" cy="647251"/>
          </a:xfrm>
          <a:prstGeom prst="rect">
            <a:avLst/>
          </a:prstGeom>
        </p:spPr>
      </p:pic>
      <p:sp>
        <p:nvSpPr>
          <p:cNvPr id="16" name="TextBox 15"/>
          <p:cNvSpPr txBox="1"/>
          <p:nvPr/>
        </p:nvSpPr>
        <p:spPr>
          <a:xfrm>
            <a:off x="280035" y="6042612"/>
            <a:ext cx="4961787" cy="323165"/>
          </a:xfrm>
          <a:prstGeom prst="rect">
            <a:avLst/>
          </a:prstGeom>
          <a:noFill/>
        </p:spPr>
        <p:txBody>
          <a:bodyPr wrap="square" rtlCol="0">
            <a:spAutoFit/>
          </a:bodyPr>
          <a:lstStyle/>
          <a:p>
            <a:r>
              <a:rPr lang="en-US" sz="1500" dirty="0">
                <a:solidFill>
                  <a:schemeClr val="bg1"/>
                </a:solidFill>
              </a:rPr>
              <a:t>PENNSYLVANIA TREASURY | BUREAU OF SAVINGS PROGRAMS</a:t>
            </a:r>
          </a:p>
        </p:txBody>
      </p:sp>
      <p:sp>
        <p:nvSpPr>
          <p:cNvPr id="18" name="TextBox 17">
            <a:extLst>
              <a:ext uri="{FF2B5EF4-FFF2-40B4-BE49-F238E27FC236}">
                <a16:creationId xmlns:a16="http://schemas.microsoft.com/office/drawing/2014/main" id="{DB799641-DC75-6743-B493-794B7E7EC60F}"/>
              </a:ext>
            </a:extLst>
          </p:cNvPr>
          <p:cNvSpPr txBox="1"/>
          <p:nvPr/>
        </p:nvSpPr>
        <p:spPr>
          <a:xfrm>
            <a:off x="147145" y="845919"/>
            <a:ext cx="5339255" cy="2800767"/>
          </a:xfrm>
          <a:prstGeom prst="rect">
            <a:avLst/>
          </a:prstGeom>
          <a:noFill/>
        </p:spPr>
        <p:txBody>
          <a:bodyPr wrap="square" rtlCol="0">
            <a:spAutoFit/>
          </a:bodyPr>
          <a:lstStyle/>
          <a:p>
            <a:pPr algn="ctr"/>
            <a:r>
              <a:rPr lang="en-US" sz="4400" b="1" dirty="0">
                <a:solidFill>
                  <a:schemeClr val="bg1"/>
                </a:solidFill>
                <a:latin typeface="+mj-lt"/>
              </a:rPr>
              <a:t>Keystone Scholars – </a:t>
            </a:r>
          </a:p>
          <a:p>
            <a:pPr algn="ctr"/>
            <a:r>
              <a:rPr lang="en-US" sz="4400" b="1" dirty="0">
                <a:solidFill>
                  <a:schemeClr val="bg1"/>
                </a:solidFill>
                <a:latin typeface="+mj-lt"/>
              </a:rPr>
              <a:t>partnering to achieve financial, educational, and health outcomes </a:t>
            </a:r>
          </a:p>
        </p:txBody>
      </p:sp>
      <p:sp>
        <p:nvSpPr>
          <p:cNvPr id="2" name="TextBox 1">
            <a:extLst>
              <a:ext uri="{FF2B5EF4-FFF2-40B4-BE49-F238E27FC236}">
                <a16:creationId xmlns:a16="http://schemas.microsoft.com/office/drawing/2014/main" id="{C32D3D0E-DD43-4DE2-841E-892978304781}"/>
              </a:ext>
            </a:extLst>
          </p:cNvPr>
          <p:cNvSpPr txBox="1"/>
          <p:nvPr/>
        </p:nvSpPr>
        <p:spPr>
          <a:xfrm>
            <a:off x="-20665" y="3987731"/>
            <a:ext cx="5849965" cy="646331"/>
          </a:xfrm>
          <a:prstGeom prst="rect">
            <a:avLst/>
          </a:prstGeom>
          <a:noFill/>
        </p:spPr>
        <p:txBody>
          <a:bodyPr wrap="square" rtlCol="0">
            <a:spAutoFit/>
          </a:bodyPr>
          <a:lstStyle/>
          <a:p>
            <a:pPr algn="ctr"/>
            <a:r>
              <a:rPr lang="en-US" dirty="0">
                <a:solidFill>
                  <a:schemeClr val="bg1"/>
                </a:solidFill>
              </a:rPr>
              <a:t>Medicaid Home Visiting Expansion Workgroup</a:t>
            </a:r>
          </a:p>
          <a:p>
            <a:pPr algn="ctr"/>
            <a:r>
              <a:rPr lang="en-US" dirty="0">
                <a:solidFill>
                  <a:schemeClr val="bg1"/>
                </a:solidFill>
              </a:rPr>
              <a:t>May 5, 2021</a:t>
            </a:r>
          </a:p>
        </p:txBody>
      </p:sp>
    </p:spTree>
    <p:extLst>
      <p:ext uri="{BB962C8B-B14F-4D97-AF65-F5344CB8AC3E}">
        <p14:creationId xmlns:p14="http://schemas.microsoft.com/office/powerpoint/2010/main" val="108352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3217" y="-6408902"/>
            <a:ext cx="6340998" cy="19675803"/>
            <a:chOff x="-591742" y="-6408902"/>
            <a:chExt cx="4937266" cy="19675803"/>
          </a:xfrm>
          <a:gradFill flip="none" rotWithShape="1">
            <a:gsLst>
              <a:gs pos="0">
                <a:srgbClr val="002469"/>
              </a:gs>
              <a:gs pos="100000">
                <a:srgbClr val="003399"/>
              </a:gs>
            </a:gsLst>
            <a:lin ang="18900000" scaled="1"/>
            <a:tileRect/>
          </a:gradFill>
        </p:grpSpPr>
        <p:sp>
          <p:nvSpPr>
            <p:cNvPr id="5" name="Isosceles Triangle 4"/>
            <p:cNvSpPr/>
            <p:nvPr/>
          </p:nvSpPr>
          <p:spPr>
            <a:xfrm rot="5400000">
              <a:off x="-6662500" y="2258878"/>
              <a:ext cx="19675803" cy="23402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1742" y="0"/>
              <a:ext cx="2993979"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p:cNvSpPr/>
          <p:nvPr/>
        </p:nvSpPr>
        <p:spPr>
          <a:xfrm>
            <a:off x="0" y="6555782"/>
            <a:ext cx="12192000" cy="302218"/>
          </a:xfrm>
          <a:prstGeom prst="rect">
            <a:avLst/>
          </a:prstGeom>
          <a:solidFill>
            <a:srgbClr val="E0A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35" y="5068940"/>
            <a:ext cx="835912" cy="83591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254" y="5277971"/>
            <a:ext cx="1431568" cy="66733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3622" y="5084098"/>
            <a:ext cx="958514" cy="95851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5765" y="5162774"/>
            <a:ext cx="1561529" cy="647251"/>
          </a:xfrm>
          <a:prstGeom prst="rect">
            <a:avLst/>
          </a:prstGeom>
        </p:spPr>
      </p:pic>
      <p:sp>
        <p:nvSpPr>
          <p:cNvPr id="16" name="TextBox 15"/>
          <p:cNvSpPr txBox="1"/>
          <p:nvPr/>
        </p:nvSpPr>
        <p:spPr>
          <a:xfrm>
            <a:off x="280035" y="6042612"/>
            <a:ext cx="4961787" cy="323165"/>
          </a:xfrm>
          <a:prstGeom prst="rect">
            <a:avLst/>
          </a:prstGeom>
          <a:noFill/>
        </p:spPr>
        <p:txBody>
          <a:bodyPr wrap="square" rtlCol="0">
            <a:spAutoFit/>
          </a:bodyPr>
          <a:lstStyle/>
          <a:p>
            <a:r>
              <a:rPr lang="en-US" sz="1500" dirty="0">
                <a:solidFill>
                  <a:schemeClr val="bg1"/>
                </a:solidFill>
              </a:rPr>
              <a:t>PENNSYLVANIA TREASURY | BUREAU OF SAVINGS PROGRAMS</a:t>
            </a:r>
          </a:p>
        </p:txBody>
      </p:sp>
      <p:sp>
        <p:nvSpPr>
          <p:cNvPr id="18" name="TextBox 17">
            <a:extLst>
              <a:ext uri="{FF2B5EF4-FFF2-40B4-BE49-F238E27FC236}">
                <a16:creationId xmlns:a16="http://schemas.microsoft.com/office/drawing/2014/main" id="{DB799641-DC75-6743-B493-794B7E7EC60F}"/>
              </a:ext>
            </a:extLst>
          </p:cNvPr>
          <p:cNvSpPr txBox="1"/>
          <p:nvPr/>
        </p:nvSpPr>
        <p:spPr>
          <a:xfrm>
            <a:off x="88810" y="492223"/>
            <a:ext cx="5589623" cy="4585871"/>
          </a:xfrm>
          <a:prstGeom prst="rect">
            <a:avLst/>
          </a:prstGeom>
          <a:noFill/>
        </p:spPr>
        <p:txBody>
          <a:bodyPr wrap="square" rtlCol="0">
            <a:spAutoFit/>
          </a:bodyPr>
          <a:lstStyle/>
          <a:p>
            <a:pPr algn="ctr"/>
            <a:r>
              <a:rPr lang="en-US" sz="4400" b="1" dirty="0">
                <a:solidFill>
                  <a:schemeClr val="bg1"/>
                </a:solidFill>
                <a:latin typeface="+mj-lt"/>
              </a:rPr>
              <a:t>Thank You</a:t>
            </a:r>
          </a:p>
          <a:p>
            <a:pPr algn="ctr"/>
            <a:endParaRPr lang="en-US" sz="2400" b="1" dirty="0">
              <a:solidFill>
                <a:schemeClr val="bg1"/>
              </a:solidFill>
              <a:latin typeface="+mj-lt"/>
            </a:endParaRPr>
          </a:p>
          <a:p>
            <a:pPr algn="ctr"/>
            <a:r>
              <a:rPr lang="en-US" sz="2400" dirty="0">
                <a:solidFill>
                  <a:schemeClr val="bg1"/>
                </a:solidFill>
              </a:rPr>
              <a:t>Julie Peachey</a:t>
            </a:r>
          </a:p>
          <a:p>
            <a:pPr algn="ctr"/>
            <a:r>
              <a:rPr lang="en-US" sz="2400" dirty="0">
                <a:solidFill>
                  <a:schemeClr val="bg1"/>
                </a:solidFill>
              </a:rPr>
              <a:t>Deputy State Treasurer, Consumer Programs</a:t>
            </a:r>
          </a:p>
          <a:p>
            <a:pPr algn="ctr"/>
            <a:r>
              <a:rPr lang="en-US" sz="2400" dirty="0">
                <a:solidFill>
                  <a:schemeClr val="bg1"/>
                </a:solidFill>
              </a:rPr>
              <a:t>jpeachey@patreasury.gov</a:t>
            </a:r>
          </a:p>
          <a:p>
            <a:pPr algn="ctr"/>
            <a:endParaRPr lang="en-US" sz="2400" dirty="0">
              <a:solidFill>
                <a:schemeClr val="bg1"/>
              </a:solidFill>
            </a:endParaRPr>
          </a:p>
          <a:p>
            <a:pPr algn="ctr"/>
            <a:endParaRPr lang="en-US" sz="2400" dirty="0">
              <a:solidFill>
                <a:schemeClr val="bg1"/>
              </a:solidFill>
            </a:endParaRPr>
          </a:p>
          <a:p>
            <a:pPr algn="ctr"/>
            <a:r>
              <a:rPr lang="en-US" sz="3600" b="1" dirty="0">
                <a:solidFill>
                  <a:schemeClr val="bg1"/>
                </a:solidFill>
                <a:latin typeface="+mj-lt"/>
                <a:hlinkClick r:id="rId7"/>
              </a:rPr>
              <a:t>www.pa529.com/keystone</a:t>
            </a:r>
            <a:endParaRPr lang="en-US" sz="3600" b="1" dirty="0">
              <a:solidFill>
                <a:schemeClr val="bg1"/>
              </a:solidFill>
              <a:latin typeface="+mj-lt"/>
            </a:endParaRPr>
          </a:p>
          <a:p>
            <a:pPr algn="ctr"/>
            <a:endParaRPr lang="en-US" sz="4400" b="1" dirty="0">
              <a:solidFill>
                <a:schemeClr val="bg1"/>
              </a:solidFill>
              <a:latin typeface="+mj-lt"/>
            </a:endParaRPr>
          </a:p>
        </p:txBody>
      </p:sp>
      <p:pic>
        <p:nvPicPr>
          <p:cNvPr id="13" name="Picture 12">
            <a:extLst>
              <a:ext uri="{FF2B5EF4-FFF2-40B4-BE49-F238E27FC236}">
                <a16:creationId xmlns:a16="http://schemas.microsoft.com/office/drawing/2014/main" id="{1987F6EA-439D-4439-967F-80973DBA5AD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72888" y="34329"/>
            <a:ext cx="4932185" cy="6487125"/>
          </a:xfrm>
          <a:prstGeom prst="rect">
            <a:avLst/>
          </a:prstGeom>
        </p:spPr>
      </p:pic>
    </p:spTree>
    <p:extLst>
      <p:ext uri="{BB962C8B-B14F-4D97-AF65-F5344CB8AC3E}">
        <p14:creationId xmlns:p14="http://schemas.microsoft.com/office/powerpoint/2010/main" val="101562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2247F4-45AB-47AA-9907-4565EB8D0638}"/>
              </a:ext>
            </a:extLst>
          </p:cNvPr>
          <p:cNvSpPr/>
          <p:nvPr/>
        </p:nvSpPr>
        <p:spPr>
          <a:xfrm>
            <a:off x="533400" y="5491162"/>
            <a:ext cx="4419600" cy="461665"/>
          </a:xfrm>
          <a:prstGeom prst="rect">
            <a:avLst/>
          </a:prstGeom>
        </p:spPr>
        <p:txBody>
          <a:bodyPr wrap="square">
            <a:spAutoFit/>
          </a:bodyPr>
          <a:lstStyle/>
          <a:p>
            <a:endParaRPr lang="en-US" sz="2400" u="sng" dirty="0">
              <a:solidFill>
                <a:schemeClr val="accent4"/>
              </a:solidFill>
            </a:endParaRPr>
          </a:p>
        </p:txBody>
      </p:sp>
      <p:sp>
        <p:nvSpPr>
          <p:cNvPr id="2" name="TextBox 1">
            <a:extLst>
              <a:ext uri="{FF2B5EF4-FFF2-40B4-BE49-F238E27FC236}">
                <a16:creationId xmlns:a16="http://schemas.microsoft.com/office/drawing/2014/main" id="{6B7915E4-3588-4A53-B6E4-CA580C705344}"/>
              </a:ext>
            </a:extLst>
          </p:cNvPr>
          <p:cNvSpPr txBox="1"/>
          <p:nvPr/>
        </p:nvSpPr>
        <p:spPr>
          <a:xfrm>
            <a:off x="264559" y="264487"/>
            <a:ext cx="11927441" cy="646331"/>
          </a:xfrm>
          <a:prstGeom prst="rect">
            <a:avLst/>
          </a:prstGeom>
          <a:noFill/>
        </p:spPr>
        <p:txBody>
          <a:bodyPr wrap="square" rtlCol="0">
            <a:spAutoFit/>
          </a:bodyPr>
          <a:lstStyle/>
          <a:p>
            <a:pPr algn="ctr"/>
            <a:r>
              <a:rPr lang="en-US" sz="3600" dirty="0">
                <a:solidFill>
                  <a:schemeClr val="bg1"/>
                </a:solidFill>
                <a:latin typeface="+mj-lt"/>
              </a:rPr>
              <a:t>CDAs Have Positive Impacts On Parents And Children</a:t>
            </a:r>
          </a:p>
        </p:txBody>
      </p:sp>
      <p:sp>
        <p:nvSpPr>
          <p:cNvPr id="5" name="Rectangle 4">
            <a:extLst>
              <a:ext uri="{FF2B5EF4-FFF2-40B4-BE49-F238E27FC236}">
                <a16:creationId xmlns:a16="http://schemas.microsoft.com/office/drawing/2014/main" id="{2949F34E-4F5A-446E-AF9F-F4B279B2EEA2}"/>
              </a:ext>
            </a:extLst>
          </p:cNvPr>
          <p:cNvSpPr/>
          <p:nvPr/>
        </p:nvSpPr>
        <p:spPr>
          <a:xfrm>
            <a:off x="3048000" y="1098266"/>
            <a:ext cx="6096000" cy="375552"/>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600DEFEC-B847-4576-B65D-9A9E0854D265}"/>
              </a:ext>
            </a:extLst>
          </p:cNvPr>
          <p:cNvPicPr>
            <a:picLocks noChangeAspect="1"/>
          </p:cNvPicPr>
          <p:nvPr/>
        </p:nvPicPr>
        <p:blipFill>
          <a:blip r:embed="rId3"/>
          <a:stretch>
            <a:fillRect/>
          </a:stretch>
        </p:blipFill>
        <p:spPr>
          <a:xfrm>
            <a:off x="439220" y="1636607"/>
            <a:ext cx="10627278" cy="3356547"/>
          </a:xfrm>
          <a:prstGeom prst="rect">
            <a:avLst/>
          </a:prstGeom>
        </p:spPr>
      </p:pic>
      <p:sp>
        <p:nvSpPr>
          <p:cNvPr id="8" name="TextBox 7">
            <a:extLst>
              <a:ext uri="{FF2B5EF4-FFF2-40B4-BE49-F238E27FC236}">
                <a16:creationId xmlns:a16="http://schemas.microsoft.com/office/drawing/2014/main" id="{091A1B6F-696C-4F9A-A0BA-6753F48E18B6}"/>
              </a:ext>
            </a:extLst>
          </p:cNvPr>
          <p:cNvSpPr txBox="1"/>
          <p:nvPr/>
        </p:nvSpPr>
        <p:spPr>
          <a:xfrm>
            <a:off x="1452562" y="5155943"/>
            <a:ext cx="8109857" cy="738664"/>
          </a:xfrm>
          <a:prstGeom prst="rect">
            <a:avLst/>
          </a:prstGeom>
          <a:noFill/>
        </p:spPr>
        <p:txBody>
          <a:bodyPr wrap="square" rtlCol="0">
            <a:spAutoFit/>
          </a:bodyPr>
          <a:lstStyle/>
          <a:p>
            <a:r>
              <a:rPr lang="en-US" sz="1400" dirty="0"/>
              <a:t>Source: Huang, J., Beverly, S. G., Kim, Y., Clancy, M. M., &amp; Sherraden, M. (2019). </a:t>
            </a:r>
            <a:r>
              <a:rPr lang="en-US" sz="1400" i="1" dirty="0"/>
              <a:t>Financially vulnerable families</a:t>
            </a:r>
          </a:p>
          <a:p>
            <a:r>
              <a:rPr lang="en-US" sz="1400" i="1" dirty="0"/>
              <a:t>reap multiple benefits from Child Development Accounts </a:t>
            </a:r>
            <a:r>
              <a:rPr lang="en-US" sz="1400" dirty="0"/>
              <a:t>(CSD Research Brief No. 19-40). St. Louis, MO:</a:t>
            </a:r>
          </a:p>
          <a:p>
            <a:r>
              <a:rPr lang="en-US" sz="1400" dirty="0"/>
              <a:t>Washington University, Center for Social Development.</a:t>
            </a:r>
            <a:endParaRPr lang="en-US" dirty="0"/>
          </a:p>
        </p:txBody>
      </p:sp>
    </p:spTree>
    <p:extLst>
      <p:ext uri="{BB962C8B-B14F-4D97-AF65-F5344CB8AC3E}">
        <p14:creationId xmlns:p14="http://schemas.microsoft.com/office/powerpoint/2010/main" val="285524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5AFD8C-E5D6-D045-A3A6-E43E3746F300}"/>
              </a:ext>
            </a:extLst>
          </p:cNvPr>
          <p:cNvSpPr>
            <a:spLocks noGrp="1"/>
          </p:cNvSpPr>
          <p:nvPr>
            <p:ph type="sldNum" sz="quarter" idx="12"/>
          </p:nvPr>
        </p:nvSpPr>
        <p:spPr/>
        <p:txBody>
          <a:bodyPr/>
          <a:lstStyle/>
          <a:p>
            <a:fld id="{1DD30E77-DBE5-7641-B3B9-E3D9847E1AEA}" type="slidenum">
              <a:rPr lang="en-US" smtClean="0"/>
              <a:t>3</a:t>
            </a:fld>
            <a:endParaRPr lang="en-US" dirty="0"/>
          </a:p>
        </p:txBody>
      </p:sp>
      <p:sp>
        <p:nvSpPr>
          <p:cNvPr id="4" name="Footer Placeholder 3">
            <a:extLst>
              <a:ext uri="{FF2B5EF4-FFF2-40B4-BE49-F238E27FC236}">
                <a16:creationId xmlns:a16="http://schemas.microsoft.com/office/drawing/2014/main" id="{E56EB13C-0932-964F-90BA-9128CF6B9027}"/>
              </a:ext>
            </a:extLst>
          </p:cNvPr>
          <p:cNvSpPr>
            <a:spLocks noGrp="1"/>
          </p:cNvSpPr>
          <p:nvPr>
            <p:ph type="ftr" sz="quarter" idx="3"/>
          </p:nvPr>
        </p:nvSpPr>
        <p:spPr>
          <a:xfrm>
            <a:off x="838199" y="6394868"/>
            <a:ext cx="4741985" cy="198317"/>
          </a:xfrm>
        </p:spPr>
        <p:txBody>
          <a:bodyPr/>
          <a:lstStyle/>
          <a:p>
            <a:endParaRPr lang="en-US" sz="1400" dirty="0"/>
          </a:p>
        </p:txBody>
      </p:sp>
      <p:sp>
        <p:nvSpPr>
          <p:cNvPr id="9" name="Content Placeholder 11">
            <a:extLst>
              <a:ext uri="{FF2B5EF4-FFF2-40B4-BE49-F238E27FC236}">
                <a16:creationId xmlns:a16="http://schemas.microsoft.com/office/drawing/2014/main" id="{9E5C0673-1445-B443-9C87-737C84507E0A}"/>
              </a:ext>
            </a:extLst>
          </p:cNvPr>
          <p:cNvSpPr txBox="1">
            <a:spLocks/>
          </p:cNvSpPr>
          <p:nvPr/>
        </p:nvSpPr>
        <p:spPr>
          <a:xfrm>
            <a:off x="552893" y="1499200"/>
            <a:ext cx="6337005" cy="4401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sz="3200" kern="1700" spc="-100" dirty="0"/>
          </a:p>
        </p:txBody>
      </p:sp>
      <p:sp>
        <p:nvSpPr>
          <p:cNvPr id="18" name="Rectangle 17">
            <a:extLst>
              <a:ext uri="{FF2B5EF4-FFF2-40B4-BE49-F238E27FC236}">
                <a16:creationId xmlns:a16="http://schemas.microsoft.com/office/drawing/2014/main" id="{0A153E57-0AE0-4238-BE3A-FFF0DB7BACCC}"/>
              </a:ext>
            </a:extLst>
          </p:cNvPr>
          <p:cNvSpPr/>
          <p:nvPr/>
        </p:nvSpPr>
        <p:spPr>
          <a:xfrm>
            <a:off x="657546" y="1330206"/>
            <a:ext cx="6337006" cy="5262979"/>
          </a:xfrm>
          <a:prstGeom prst="rect">
            <a:avLst/>
          </a:prstGeom>
        </p:spPr>
        <p:txBody>
          <a:bodyPr wrap="square">
            <a:spAutoFit/>
          </a:bodyPr>
          <a:lstStyle/>
          <a:p>
            <a:pPr marL="342900" indent="-342900">
              <a:buFont typeface="Arial" panose="020B0604020202020204" pitchFamily="34" charset="0"/>
              <a:buChar char="•"/>
            </a:pPr>
            <a:r>
              <a:rPr lang="en-US" sz="2400" kern="1700" spc="-100" dirty="0">
                <a:solidFill>
                  <a:srgbClr val="002060"/>
                </a:solidFill>
              </a:rPr>
              <a:t>$100 for every baby born to PA resident on/after Jan 1, 2019 or subsequently adopted</a:t>
            </a:r>
            <a:endParaRPr lang="en-US" sz="2400" dirty="0">
              <a:solidFill>
                <a:srgbClr val="002060"/>
              </a:solidFill>
            </a:endParaRPr>
          </a:p>
          <a:p>
            <a:pPr marL="342900" indent="-342900">
              <a:buFont typeface="Arial" panose="020B0604020202020204" pitchFamily="34" charset="0"/>
              <a:buChar char="•"/>
            </a:pPr>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Invested in PA 529 Guaranteed Savings Plan</a:t>
            </a:r>
          </a:p>
          <a:p>
            <a:pPr marL="342900" indent="-342900">
              <a:buFont typeface="Arial" panose="020B0604020202020204" pitchFamily="34" charset="0"/>
              <a:buChar char="•"/>
            </a:pPr>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No taxpayer dollars</a:t>
            </a:r>
          </a:p>
          <a:p>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To be used for qualified higher education expenses between ages 18 to 29</a:t>
            </a:r>
          </a:p>
          <a:p>
            <a:pPr marL="342900" indent="-342900">
              <a:buFont typeface="Arial" panose="020B0604020202020204" pitchFamily="34" charset="0"/>
              <a:buChar char="•"/>
            </a:pPr>
            <a:endParaRPr lang="en-US" sz="2400" dirty="0">
              <a:solidFill>
                <a:srgbClr val="002060"/>
              </a:solidFill>
            </a:endParaRPr>
          </a:p>
          <a:p>
            <a:pPr marL="342900" indent="-342900">
              <a:buFont typeface="Arial" panose="020B0604020202020204" pitchFamily="34" charset="0"/>
              <a:buChar char="•"/>
            </a:pPr>
            <a:r>
              <a:rPr lang="en-US" sz="2400" kern="1700" spc="-100" dirty="0">
                <a:solidFill>
                  <a:srgbClr val="002060"/>
                </a:solidFill>
              </a:rPr>
              <a:t>Families may open and save for their child in their own PA 529 account and link it to their Keystone Scholars account</a:t>
            </a:r>
          </a:p>
          <a:p>
            <a:endParaRPr lang="en-US" sz="2400" dirty="0">
              <a:solidFill>
                <a:srgbClr val="002060"/>
              </a:solidFill>
            </a:endParaRPr>
          </a:p>
        </p:txBody>
      </p:sp>
      <p:sp>
        <p:nvSpPr>
          <p:cNvPr id="16" name="Title 3">
            <a:extLst>
              <a:ext uri="{FF2B5EF4-FFF2-40B4-BE49-F238E27FC236}">
                <a16:creationId xmlns:a16="http://schemas.microsoft.com/office/drawing/2014/main" id="{6DD5DCDC-826C-4845-8DA6-FA30BC4E8A3E}"/>
              </a:ext>
            </a:extLst>
          </p:cNvPr>
          <p:cNvSpPr>
            <a:spLocks noGrp="1"/>
          </p:cNvSpPr>
          <p:nvPr>
            <p:ph type="title"/>
          </p:nvPr>
        </p:nvSpPr>
        <p:spPr>
          <a:xfrm>
            <a:off x="-42042" y="-113217"/>
            <a:ext cx="12276084" cy="998592"/>
          </a:xfrm>
        </p:spPr>
        <p:txBody>
          <a:bodyPr/>
          <a:lstStyle/>
          <a:p>
            <a:pPr algn="ctr"/>
            <a:r>
              <a:rPr lang="en-US" sz="4000" dirty="0"/>
              <a:t>PA Has First Legislated Universal At-birth CDA In The US</a:t>
            </a:r>
          </a:p>
        </p:txBody>
      </p:sp>
      <p:pic>
        <p:nvPicPr>
          <p:cNvPr id="11" name="Picture 10">
            <a:extLst>
              <a:ext uri="{FF2B5EF4-FFF2-40B4-BE49-F238E27FC236}">
                <a16:creationId xmlns:a16="http://schemas.microsoft.com/office/drawing/2014/main" id="{1A976D52-1751-446E-A54F-CBD865EFB189}"/>
              </a:ext>
            </a:extLst>
          </p:cNvPr>
          <p:cNvPicPr>
            <a:picLocks noChangeAspect="1"/>
          </p:cNvPicPr>
          <p:nvPr/>
        </p:nvPicPr>
        <p:blipFill>
          <a:blip r:embed="rId3"/>
          <a:stretch>
            <a:fillRect/>
          </a:stretch>
        </p:blipFill>
        <p:spPr>
          <a:xfrm>
            <a:off x="7070551" y="1340047"/>
            <a:ext cx="4267984" cy="5517953"/>
          </a:xfrm>
          <a:prstGeom prst="rect">
            <a:avLst/>
          </a:prstGeom>
        </p:spPr>
      </p:pic>
    </p:spTree>
    <p:extLst>
      <p:ext uri="{BB962C8B-B14F-4D97-AF65-F5344CB8AC3E}">
        <p14:creationId xmlns:p14="http://schemas.microsoft.com/office/powerpoint/2010/main" val="209552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8564881" y="6355062"/>
            <a:ext cx="2697479" cy="378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100" dirty="0">
                <a:solidFill>
                  <a:schemeClr val="bg1"/>
                </a:solidFill>
                <a:latin typeface="Helvetica LT Std" panose="020B0504020202020204" pitchFamily="34" charset="0"/>
                <a:cs typeface="Times New Roman" panose="02020603050405020304" pitchFamily="18" charset="0"/>
              </a:rPr>
              <a:t>Bureau of Savings Programs</a:t>
            </a:r>
          </a:p>
        </p:txBody>
      </p:sp>
      <p:sp>
        <p:nvSpPr>
          <p:cNvPr id="3" name="Slide Number Placeholder 2">
            <a:extLst>
              <a:ext uri="{FF2B5EF4-FFF2-40B4-BE49-F238E27FC236}">
                <a16:creationId xmlns:a16="http://schemas.microsoft.com/office/drawing/2014/main" id="{9E7CB0AB-DB1A-4E67-8616-1E7956B745FD}"/>
              </a:ext>
            </a:extLst>
          </p:cNvPr>
          <p:cNvSpPr>
            <a:spLocks noGrp="1"/>
          </p:cNvSpPr>
          <p:nvPr>
            <p:ph type="sldNum" sz="quarter" idx="12"/>
          </p:nvPr>
        </p:nvSpPr>
        <p:spPr/>
        <p:txBody>
          <a:bodyPr/>
          <a:lstStyle/>
          <a:p>
            <a:fld id="{1A6FF001-B9BA-4008-B972-140616D1EE3D}" type="slidenum">
              <a:rPr lang="en-US" smtClean="0"/>
              <a:t>4</a:t>
            </a:fld>
            <a:endParaRPr lang="en-US" dirty="0"/>
          </a:p>
        </p:txBody>
      </p:sp>
      <p:sp>
        <p:nvSpPr>
          <p:cNvPr id="9" name="Title 8">
            <a:extLst>
              <a:ext uri="{FF2B5EF4-FFF2-40B4-BE49-F238E27FC236}">
                <a16:creationId xmlns:a16="http://schemas.microsoft.com/office/drawing/2014/main" id="{D3001607-7424-4216-817D-C11293D872B4}"/>
              </a:ext>
            </a:extLst>
          </p:cNvPr>
          <p:cNvSpPr>
            <a:spLocks noGrp="1"/>
          </p:cNvSpPr>
          <p:nvPr>
            <p:ph type="title"/>
          </p:nvPr>
        </p:nvSpPr>
        <p:spPr>
          <a:xfrm>
            <a:off x="346826" y="60489"/>
            <a:ext cx="11498348" cy="774778"/>
          </a:xfrm>
        </p:spPr>
        <p:txBody>
          <a:bodyPr/>
          <a:lstStyle/>
          <a:p>
            <a:pPr algn="ctr"/>
            <a:r>
              <a:rPr lang="en-US" sz="3600" dirty="0"/>
              <a:t>Keystone Scholars Program Update</a:t>
            </a:r>
          </a:p>
        </p:txBody>
      </p:sp>
      <p:graphicFrame>
        <p:nvGraphicFramePr>
          <p:cNvPr id="6" name="Table 5">
            <a:extLst>
              <a:ext uri="{FF2B5EF4-FFF2-40B4-BE49-F238E27FC236}">
                <a16:creationId xmlns:a16="http://schemas.microsoft.com/office/drawing/2014/main" id="{5B01D18C-2B29-4F5E-AB7F-8E2A4BD9C373}"/>
              </a:ext>
            </a:extLst>
          </p:cNvPr>
          <p:cNvGraphicFramePr>
            <a:graphicFrameLocks noGrp="1"/>
          </p:cNvGraphicFramePr>
          <p:nvPr>
            <p:extLst>
              <p:ext uri="{D42A27DB-BD31-4B8C-83A1-F6EECF244321}">
                <p14:modId xmlns:p14="http://schemas.microsoft.com/office/powerpoint/2010/main" val="1321748522"/>
              </p:ext>
            </p:extLst>
          </p:nvPr>
        </p:nvGraphicFramePr>
        <p:xfrm>
          <a:off x="406400" y="1524000"/>
          <a:ext cx="5452533" cy="4743642"/>
        </p:xfrm>
        <a:graphic>
          <a:graphicData uri="http://schemas.openxmlformats.org/drawingml/2006/table">
            <a:tbl>
              <a:tblPr>
                <a:tableStyleId>{073A0DAA-6AF3-43AB-8588-CEC1D06C72B9}</a:tableStyleId>
              </a:tblPr>
              <a:tblGrid>
                <a:gridCol w="3421657">
                  <a:extLst>
                    <a:ext uri="{9D8B030D-6E8A-4147-A177-3AD203B41FA5}">
                      <a16:colId xmlns:a16="http://schemas.microsoft.com/office/drawing/2014/main" val="3053526536"/>
                    </a:ext>
                  </a:extLst>
                </a:gridCol>
                <a:gridCol w="2030876">
                  <a:extLst>
                    <a:ext uri="{9D8B030D-6E8A-4147-A177-3AD203B41FA5}">
                      <a16:colId xmlns:a16="http://schemas.microsoft.com/office/drawing/2014/main" val="1660619482"/>
                    </a:ext>
                  </a:extLst>
                </a:gridCol>
              </a:tblGrid>
              <a:tr h="1109504">
                <a:tc>
                  <a:txBody>
                    <a:bodyPr/>
                    <a:lstStyle/>
                    <a:p>
                      <a:pPr algn="l" fontAlgn="b"/>
                      <a:r>
                        <a:rPr lang="en-US" sz="2800" b="1" u="none" strike="noStrike" dirty="0">
                          <a:solidFill>
                            <a:schemeClr val="bg1"/>
                          </a:solidFill>
                          <a:effectLst/>
                        </a:rPr>
                        <a:t>Key Keystone Scholars Stats</a:t>
                      </a:r>
                      <a:endParaRPr lang="en-US" sz="2800" b="1" i="0" u="none" strike="noStrike" dirty="0">
                        <a:solidFill>
                          <a:schemeClr val="bg1"/>
                        </a:solidFill>
                        <a:effectLst/>
                        <a:latin typeface="Arial" panose="020B0604020202020204" pitchFamily="34" charset="0"/>
                      </a:endParaRPr>
                    </a:p>
                  </a:txBody>
                  <a:tcPr marL="158728" marR="158728" marT="158728" marB="158728" anchor="ctr">
                    <a:lnB w="12700" cap="flat" cmpd="sng" algn="ctr">
                      <a:noFill/>
                      <a:prstDash val="solid"/>
                      <a:round/>
                      <a:headEnd type="none" w="med" len="med"/>
                      <a:tailEnd type="none" w="med" len="med"/>
                    </a:lnB>
                    <a:solidFill>
                      <a:schemeClr val="accent2"/>
                    </a:solidFill>
                  </a:tcPr>
                </a:tc>
                <a:tc>
                  <a:txBody>
                    <a:bodyPr/>
                    <a:lstStyle/>
                    <a:p>
                      <a:pPr algn="r" fontAlgn="b"/>
                      <a:r>
                        <a:rPr lang="en-US" sz="2800" b="1" u="none" strike="noStrike" dirty="0">
                          <a:solidFill>
                            <a:schemeClr val="bg1"/>
                          </a:solidFill>
                          <a:effectLst/>
                        </a:rPr>
                        <a:t>As </a:t>
                      </a:r>
                      <a:r>
                        <a:rPr lang="en-US" sz="2800" b="1" u="none" strike="noStrike">
                          <a:solidFill>
                            <a:schemeClr val="bg1"/>
                          </a:solidFill>
                          <a:effectLst/>
                        </a:rPr>
                        <a:t>of 5/1/2021</a:t>
                      </a:r>
                      <a:endParaRPr lang="en-US" sz="2800" b="1" i="0" u="none" strike="noStrike" dirty="0">
                        <a:solidFill>
                          <a:schemeClr val="bg1"/>
                        </a:solidFill>
                        <a:effectLst/>
                        <a:latin typeface="Arial" panose="020B0604020202020204" pitchFamily="34" charset="0"/>
                      </a:endParaRPr>
                    </a:p>
                  </a:txBody>
                  <a:tcPr marL="158728" marR="158728" marT="158728" marB="158728" anchor="ctr">
                    <a:lnB w="12700" cap="flat" cmpd="sng" algn="ctr">
                      <a:noFill/>
                      <a:prstDash val="solid"/>
                      <a:round/>
                      <a:headEnd type="none" w="med" len="med"/>
                      <a:tailEnd type="none" w="med" len="med"/>
                    </a:lnB>
                    <a:solidFill>
                      <a:srgbClr val="E0A93B"/>
                    </a:solidFill>
                  </a:tcPr>
                </a:tc>
                <a:extLst>
                  <a:ext uri="{0D108BD9-81ED-4DB2-BD59-A6C34878D82A}">
                    <a16:rowId xmlns:a16="http://schemas.microsoft.com/office/drawing/2014/main" val="2306302313"/>
                  </a:ext>
                </a:extLst>
              </a:tr>
              <a:tr h="705158">
                <a:tc>
                  <a:txBody>
                    <a:bodyPr/>
                    <a:lstStyle/>
                    <a:p>
                      <a:pPr algn="l" fontAlgn="b"/>
                      <a:r>
                        <a:rPr lang="en-US" sz="2400" u="none" strike="noStrike" dirty="0">
                          <a:solidFill>
                            <a:srgbClr val="002060"/>
                          </a:solidFill>
                          <a:effectLst/>
                        </a:rPr>
                        <a:t>Accounts Funded</a:t>
                      </a:r>
                      <a:endParaRPr lang="en-US" sz="2400" b="0" i="0" u="none" strike="noStrike" dirty="0">
                        <a:solidFill>
                          <a:srgbClr val="002060"/>
                        </a:solidFill>
                        <a:effectLst/>
                        <a:latin typeface="Arial" panose="020B0604020202020204" pitchFamily="34" charset="0"/>
                      </a:endParaRPr>
                    </a:p>
                  </a:txBody>
                  <a:tcPr marL="158728" marR="158728" marT="158728" marB="15872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b"/>
                      <a:r>
                        <a:rPr lang="en-US" sz="2400" u="none" strike="noStrike" kern="1200" dirty="0">
                          <a:solidFill>
                            <a:srgbClr val="002060"/>
                          </a:solidFill>
                          <a:effectLst/>
                          <a:latin typeface="+mn-lt"/>
                          <a:ea typeface="+mn-ea"/>
                          <a:cs typeface="+mn-cs"/>
                        </a:rPr>
                        <a:t>263,188</a:t>
                      </a:r>
                    </a:p>
                  </a:txBody>
                  <a:tcPr marL="158728" marR="158728" marT="158728" marB="15872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47098271"/>
                  </a:ext>
                </a:extLst>
              </a:tr>
              <a:tr h="705158">
                <a:tc>
                  <a:txBody>
                    <a:bodyPr/>
                    <a:lstStyle/>
                    <a:p>
                      <a:pPr algn="l" fontAlgn="b"/>
                      <a:r>
                        <a:rPr lang="en-US" sz="2400" u="none" strike="noStrike" dirty="0">
                          <a:solidFill>
                            <a:srgbClr val="002060"/>
                          </a:solidFill>
                          <a:effectLst/>
                        </a:rPr>
                        <a:t>Total Registered</a:t>
                      </a:r>
                      <a:endParaRPr lang="en-US" sz="2400" b="1" i="0" u="none" strike="noStrike" dirty="0">
                        <a:solidFill>
                          <a:srgbClr val="002060"/>
                        </a:solidFill>
                        <a:effectLst/>
                        <a:latin typeface="Arial" panose="020B0604020202020204" pitchFamily="34" charset="0"/>
                      </a:endParaRPr>
                    </a:p>
                  </a:txBody>
                  <a:tcPr marL="158728" marR="158728" marT="158728" marB="15872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US" sz="2400" u="none" strike="noStrike" dirty="0">
                          <a:solidFill>
                            <a:srgbClr val="002060"/>
                          </a:solidFill>
                          <a:effectLst/>
                        </a:rPr>
                        <a:t>28,268</a:t>
                      </a:r>
                      <a:endParaRPr lang="en-US" sz="2400" b="0" i="0" u="none" strike="noStrike" dirty="0">
                        <a:solidFill>
                          <a:srgbClr val="002060"/>
                        </a:solidFill>
                        <a:effectLst/>
                        <a:latin typeface="Arial" panose="020B0604020202020204" pitchFamily="34" charset="0"/>
                      </a:endParaRPr>
                    </a:p>
                  </a:txBody>
                  <a:tcPr marL="158728" marR="158728" marT="158728" marB="15872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6645126"/>
                  </a:ext>
                </a:extLst>
              </a:tr>
              <a:tr h="705158">
                <a:tc>
                  <a:txBody>
                    <a:bodyPr/>
                    <a:lstStyle/>
                    <a:p>
                      <a:pPr algn="l" fontAlgn="b"/>
                      <a:r>
                        <a:rPr lang="en-US" sz="2400" u="none" strike="noStrike" dirty="0">
                          <a:solidFill>
                            <a:srgbClr val="002060"/>
                          </a:solidFill>
                          <a:effectLst/>
                        </a:rPr>
                        <a:t>Percent Registered</a:t>
                      </a:r>
                      <a:endParaRPr lang="en-US" sz="2400" b="1" i="0" u="none" strike="noStrike" dirty="0">
                        <a:solidFill>
                          <a:srgbClr val="002060"/>
                        </a:solidFill>
                        <a:effectLst/>
                        <a:latin typeface="Arial" panose="020B0604020202020204" pitchFamily="34" charset="0"/>
                      </a:endParaRPr>
                    </a:p>
                  </a:txBody>
                  <a:tcPr marL="158728" marR="158728" marT="158728" marB="15872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b"/>
                      <a:r>
                        <a:rPr lang="en-US" sz="2400" u="none" strike="noStrike" dirty="0">
                          <a:solidFill>
                            <a:srgbClr val="002060"/>
                          </a:solidFill>
                          <a:effectLst/>
                        </a:rPr>
                        <a:t>10.74%</a:t>
                      </a:r>
                      <a:endParaRPr lang="en-US" sz="2400" b="0" i="0" u="none" strike="noStrike" dirty="0">
                        <a:solidFill>
                          <a:srgbClr val="002060"/>
                        </a:solidFill>
                        <a:effectLst/>
                        <a:latin typeface="Arial" panose="020B0604020202020204" pitchFamily="34" charset="0"/>
                      </a:endParaRPr>
                    </a:p>
                  </a:txBody>
                  <a:tcPr marL="158728" marR="158728" marT="158728" marB="15872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1016200"/>
                  </a:ext>
                </a:extLst>
              </a:tr>
              <a:tr h="1457272">
                <a:tc>
                  <a:txBody>
                    <a:bodyPr/>
                    <a:lstStyle/>
                    <a:p>
                      <a:pPr algn="l" fontAlgn="b"/>
                      <a:r>
                        <a:rPr lang="en-US" sz="2400" u="none" strike="noStrike" dirty="0">
                          <a:solidFill>
                            <a:srgbClr val="002060"/>
                          </a:solidFill>
                          <a:effectLst/>
                        </a:rPr>
                        <a:t>Percent Registered with a linked PA 529</a:t>
                      </a:r>
                      <a:endParaRPr lang="en-US" sz="2400" b="1" i="0" u="none" strike="noStrike" dirty="0">
                        <a:solidFill>
                          <a:srgbClr val="002060"/>
                        </a:solidFill>
                        <a:effectLst/>
                        <a:latin typeface="Arial" panose="020B0604020202020204" pitchFamily="34" charset="0"/>
                      </a:endParaRPr>
                    </a:p>
                  </a:txBody>
                  <a:tcPr marL="158728" marR="158728" marT="158728" marB="15872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US" sz="2400" u="none" strike="noStrike" dirty="0">
                          <a:solidFill>
                            <a:srgbClr val="002060"/>
                          </a:solidFill>
                          <a:effectLst/>
                        </a:rPr>
                        <a:t>20.52%</a:t>
                      </a:r>
                      <a:endParaRPr lang="en-US" sz="2400" b="0" i="0" u="none" strike="noStrike" dirty="0">
                        <a:solidFill>
                          <a:srgbClr val="002060"/>
                        </a:solidFill>
                        <a:effectLst/>
                        <a:latin typeface="Arial" panose="020B0604020202020204" pitchFamily="34" charset="0"/>
                      </a:endParaRPr>
                    </a:p>
                  </a:txBody>
                  <a:tcPr marL="158728" marR="158728" marT="158728" marB="15872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6800472"/>
                  </a:ext>
                </a:extLst>
              </a:tr>
            </a:tbl>
          </a:graphicData>
        </a:graphic>
      </p:graphicFrame>
      <p:graphicFrame>
        <p:nvGraphicFramePr>
          <p:cNvPr id="7" name="Table 6">
            <a:extLst>
              <a:ext uri="{FF2B5EF4-FFF2-40B4-BE49-F238E27FC236}">
                <a16:creationId xmlns:a16="http://schemas.microsoft.com/office/drawing/2014/main" id="{834DA27D-D877-4BA1-AA6E-97FF56639823}"/>
              </a:ext>
            </a:extLst>
          </p:cNvPr>
          <p:cNvGraphicFramePr>
            <a:graphicFrameLocks noGrp="1"/>
          </p:cNvGraphicFramePr>
          <p:nvPr>
            <p:extLst>
              <p:ext uri="{D42A27DB-BD31-4B8C-83A1-F6EECF244321}">
                <p14:modId xmlns:p14="http://schemas.microsoft.com/office/powerpoint/2010/main" val="4083747310"/>
              </p:ext>
            </p:extLst>
          </p:nvPr>
        </p:nvGraphicFramePr>
        <p:xfrm>
          <a:off x="6502753" y="3643830"/>
          <a:ext cx="5362497" cy="2743200"/>
        </p:xfrm>
        <a:graphic>
          <a:graphicData uri="http://schemas.openxmlformats.org/drawingml/2006/table">
            <a:tbl>
              <a:tblPr/>
              <a:tblGrid>
                <a:gridCol w="2723632">
                  <a:extLst>
                    <a:ext uri="{9D8B030D-6E8A-4147-A177-3AD203B41FA5}">
                      <a16:colId xmlns:a16="http://schemas.microsoft.com/office/drawing/2014/main" val="3053526536"/>
                    </a:ext>
                  </a:extLst>
                </a:gridCol>
                <a:gridCol w="2638865">
                  <a:extLst>
                    <a:ext uri="{9D8B030D-6E8A-4147-A177-3AD203B41FA5}">
                      <a16:colId xmlns:a16="http://schemas.microsoft.com/office/drawing/2014/main" val="1660619482"/>
                    </a:ext>
                  </a:extLst>
                </a:gridCol>
              </a:tblGrid>
              <a:tr h="757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b="1" i="0" u="none" strike="noStrike" dirty="0">
                          <a:solidFill>
                            <a:schemeClr val="bg1"/>
                          </a:solidFill>
                          <a:effectLst/>
                          <a:latin typeface="Arial" panose="020B0604020202020204" pitchFamily="34" charset="0"/>
                        </a:rPr>
                        <a:t>By Race of Mom</a:t>
                      </a:r>
                    </a:p>
                  </a:txBody>
                  <a:tcPr marL="137160" marR="137160" marT="137160" marB="13716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400" b="1" u="none" strike="noStrike" dirty="0">
                          <a:solidFill>
                            <a:schemeClr val="bg1"/>
                          </a:solidFill>
                          <a:effectLst/>
                        </a:rPr>
                        <a:t>2019 Cohort Registration Rate </a:t>
                      </a:r>
                      <a:endParaRPr lang="en-US" sz="2400" b="1" i="0" u="none" strike="noStrike" dirty="0">
                        <a:solidFill>
                          <a:schemeClr val="bg1"/>
                        </a:solidFill>
                        <a:effectLst/>
                        <a:latin typeface="Arial" panose="020B0604020202020204" pitchFamily="34" charset="0"/>
                      </a:endParaRPr>
                    </a:p>
                  </a:txBody>
                  <a:tcPr marL="137160" marR="137160" marT="137160" marB="13716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lumMod val="50000"/>
                      </a:srgbClr>
                    </a:solidFill>
                  </a:tcPr>
                </a:tc>
                <a:extLst>
                  <a:ext uri="{0D108BD9-81ED-4DB2-BD59-A6C34878D82A}">
                    <a16:rowId xmlns:a16="http://schemas.microsoft.com/office/drawing/2014/main" val="2306302313"/>
                  </a:ext>
                </a:extLst>
              </a:tr>
              <a:tr h="43628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kern="1200" dirty="0">
                          <a:solidFill>
                            <a:srgbClr val="002060"/>
                          </a:solidFill>
                          <a:latin typeface="Arial" panose="020B0604020202020204" pitchFamily="34" charset="0"/>
                          <a:ea typeface="+mj-ea"/>
                          <a:cs typeface="Arial" panose="020B0604020202020204" pitchFamily="34" charset="0"/>
                        </a:rPr>
                        <a:t>Black</a:t>
                      </a:r>
                    </a:p>
                  </a:txBody>
                  <a:tcPr marL="137160" marR="137160" marT="137160" marB="137160" anchor="ctr">
                    <a:lnL w="12700" cap="flat" cmpd="sng" algn="ctr">
                      <a:no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000" kern="1200" dirty="0">
                          <a:solidFill>
                            <a:srgbClr val="002060"/>
                          </a:solidFill>
                          <a:latin typeface="Arial" panose="020B0604020202020204" pitchFamily="34" charset="0"/>
                          <a:ea typeface="+mj-ea"/>
                          <a:cs typeface="Arial" panose="020B0604020202020204" pitchFamily="34" charset="0"/>
                        </a:rPr>
                        <a:t>7.39%</a:t>
                      </a:r>
                    </a:p>
                  </a:txBody>
                  <a:tcPr marL="137160" marR="137160" marT="137160" marB="137160" anchor="ctr">
                    <a:lnL w="12700" cap="flat" cmpd="sng" algn="ctr">
                      <a:solidFill>
                        <a:sysClr val="window" lastClr="FFFFFF">
                          <a:lumMod val="75000"/>
                        </a:sys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47098271"/>
                  </a:ext>
                </a:extLst>
              </a:tr>
              <a:tr h="43628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kern="1200" dirty="0">
                          <a:solidFill>
                            <a:srgbClr val="002060"/>
                          </a:solidFill>
                          <a:latin typeface="Arial" panose="020B0604020202020204" pitchFamily="34" charset="0"/>
                          <a:ea typeface="+mj-ea"/>
                          <a:cs typeface="Arial" panose="020B0604020202020204" pitchFamily="34" charset="0"/>
                        </a:rPr>
                        <a:t>White</a:t>
                      </a:r>
                    </a:p>
                  </a:txBody>
                  <a:tcPr marL="137160" marR="137160" marT="137160" marB="137160" anchor="ctr">
                    <a:lnL w="12700" cap="flat" cmpd="sng" algn="ctr">
                      <a:no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000" kern="1200" dirty="0">
                          <a:solidFill>
                            <a:srgbClr val="002060"/>
                          </a:solidFill>
                          <a:latin typeface="Arial" panose="020B0604020202020204" pitchFamily="34" charset="0"/>
                          <a:ea typeface="+mj-ea"/>
                          <a:cs typeface="Arial" panose="020B0604020202020204" pitchFamily="34" charset="0"/>
                        </a:rPr>
                        <a:t>14.41%</a:t>
                      </a:r>
                    </a:p>
                  </a:txBody>
                  <a:tcPr marL="137160" marR="137160" marT="137160" marB="137160" anchor="ctr">
                    <a:lnL w="12700" cap="flat" cmpd="sng" algn="ctr">
                      <a:solidFill>
                        <a:sysClr val="window" lastClr="FFFFFF">
                          <a:lumMod val="75000"/>
                        </a:sys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6645126"/>
                  </a:ext>
                </a:extLst>
              </a:tr>
              <a:tr h="43628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kern="1200" dirty="0">
                          <a:solidFill>
                            <a:srgbClr val="002060"/>
                          </a:solidFill>
                          <a:latin typeface="Arial" panose="020B0604020202020204" pitchFamily="34" charset="0"/>
                          <a:ea typeface="+mj-ea"/>
                          <a:cs typeface="Arial" panose="020B0604020202020204" pitchFamily="34" charset="0"/>
                        </a:rPr>
                        <a:t>Asian</a:t>
                      </a:r>
                    </a:p>
                  </a:txBody>
                  <a:tcPr marL="137160" marR="137160" marT="137160" marB="137160" anchor="ctr">
                    <a:lnL w="12700" cap="flat" cmpd="sng" algn="ctr">
                      <a:no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000" kern="1200" dirty="0">
                          <a:solidFill>
                            <a:srgbClr val="002060"/>
                          </a:solidFill>
                          <a:latin typeface="Arial" panose="020B0604020202020204" pitchFamily="34" charset="0"/>
                          <a:ea typeface="+mj-ea"/>
                          <a:cs typeface="Arial" panose="020B0604020202020204" pitchFamily="34" charset="0"/>
                        </a:rPr>
                        <a:t>16.60%</a:t>
                      </a:r>
                    </a:p>
                  </a:txBody>
                  <a:tcPr marL="137160" marR="137160" marT="137160" marB="137160" anchor="ctr">
                    <a:lnL w="12700" cap="flat" cmpd="sng" algn="ctr">
                      <a:solidFill>
                        <a:sysClr val="window" lastClr="FFFFFF">
                          <a:lumMod val="75000"/>
                        </a:sys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21016200"/>
                  </a:ext>
                </a:extLst>
              </a:tr>
            </a:tbl>
          </a:graphicData>
        </a:graphic>
      </p:graphicFrame>
      <p:graphicFrame>
        <p:nvGraphicFramePr>
          <p:cNvPr id="8" name="Table 7">
            <a:extLst>
              <a:ext uri="{FF2B5EF4-FFF2-40B4-BE49-F238E27FC236}">
                <a16:creationId xmlns:a16="http://schemas.microsoft.com/office/drawing/2014/main" id="{5EB851DE-8FB7-4F8F-9BCE-08AA6B792DE6}"/>
              </a:ext>
            </a:extLst>
          </p:cNvPr>
          <p:cNvGraphicFramePr>
            <a:graphicFrameLocks noGrp="1"/>
          </p:cNvGraphicFramePr>
          <p:nvPr>
            <p:extLst>
              <p:ext uri="{D42A27DB-BD31-4B8C-83A1-F6EECF244321}">
                <p14:modId xmlns:p14="http://schemas.microsoft.com/office/powerpoint/2010/main" val="4098821266"/>
              </p:ext>
            </p:extLst>
          </p:nvPr>
        </p:nvGraphicFramePr>
        <p:xfrm>
          <a:off x="6502753" y="1264920"/>
          <a:ext cx="5452533" cy="2164080"/>
        </p:xfrm>
        <a:graphic>
          <a:graphicData uri="http://schemas.openxmlformats.org/drawingml/2006/table">
            <a:tbl>
              <a:tblPr/>
              <a:tblGrid>
                <a:gridCol w="2889692">
                  <a:extLst>
                    <a:ext uri="{9D8B030D-6E8A-4147-A177-3AD203B41FA5}">
                      <a16:colId xmlns:a16="http://schemas.microsoft.com/office/drawing/2014/main" val="3053526536"/>
                    </a:ext>
                  </a:extLst>
                </a:gridCol>
                <a:gridCol w="2562841">
                  <a:extLst>
                    <a:ext uri="{9D8B030D-6E8A-4147-A177-3AD203B41FA5}">
                      <a16:colId xmlns:a16="http://schemas.microsoft.com/office/drawing/2014/main" val="1660619482"/>
                    </a:ext>
                  </a:extLst>
                </a:gridCol>
              </a:tblGrid>
              <a:tr h="6471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b="1" i="0" u="none" strike="noStrike" dirty="0">
                          <a:solidFill>
                            <a:schemeClr val="bg1"/>
                          </a:solidFill>
                          <a:effectLst/>
                          <a:latin typeface="Arial" panose="020B0604020202020204" pitchFamily="34" charset="0"/>
                        </a:rPr>
                        <a:t>By Income Status</a:t>
                      </a:r>
                    </a:p>
                  </a:txBody>
                  <a:tcPr marL="137160" marR="137160" marT="137160" marB="13716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400" b="1" u="none" strike="noStrike" dirty="0">
                          <a:solidFill>
                            <a:schemeClr val="bg1"/>
                          </a:solidFill>
                          <a:effectLst/>
                        </a:rPr>
                        <a:t>2019 Cohort Registration Rate </a:t>
                      </a:r>
                      <a:endParaRPr lang="en-US" sz="2400" b="1" i="0" u="none" strike="noStrike" dirty="0">
                        <a:solidFill>
                          <a:schemeClr val="bg1"/>
                        </a:solidFill>
                        <a:effectLst/>
                        <a:latin typeface="Arial" panose="020B0604020202020204" pitchFamily="34" charset="0"/>
                      </a:endParaRPr>
                    </a:p>
                  </a:txBody>
                  <a:tcPr marL="137160" marR="137160" marT="137160" marB="13716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lumMod val="50000"/>
                      </a:srgbClr>
                    </a:solidFill>
                  </a:tcPr>
                </a:tc>
                <a:extLst>
                  <a:ext uri="{0D108BD9-81ED-4DB2-BD59-A6C34878D82A}">
                    <a16:rowId xmlns:a16="http://schemas.microsoft.com/office/drawing/2014/main" val="2306302313"/>
                  </a:ext>
                </a:extLst>
              </a:tr>
              <a:tr h="4616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kern="1200" dirty="0">
                          <a:solidFill>
                            <a:srgbClr val="002060"/>
                          </a:solidFill>
                          <a:latin typeface="Arial" panose="020B0604020202020204" pitchFamily="34" charset="0"/>
                          <a:ea typeface="+mj-ea"/>
                          <a:cs typeface="Arial" panose="020B0604020202020204" pitchFamily="34" charset="0"/>
                        </a:rPr>
                        <a:t>Moms on WIC</a:t>
                      </a:r>
                    </a:p>
                  </a:txBody>
                  <a:tcPr marL="137160" marR="137160" marT="137160" marB="137160" anchor="ctr">
                    <a:lnL w="12700" cap="flat" cmpd="sng" algn="ctr">
                      <a:no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000" kern="1200" dirty="0">
                          <a:solidFill>
                            <a:srgbClr val="002060"/>
                          </a:solidFill>
                          <a:latin typeface="Arial" panose="020B0604020202020204" pitchFamily="34" charset="0"/>
                          <a:ea typeface="+mj-ea"/>
                          <a:cs typeface="Arial" panose="020B0604020202020204" pitchFamily="34" charset="0"/>
                        </a:rPr>
                        <a:t>7.35%</a:t>
                      </a:r>
                    </a:p>
                  </a:txBody>
                  <a:tcPr marL="137160" marR="137160" marT="137160" marB="137160" anchor="ctr">
                    <a:lnL w="12700" cap="flat" cmpd="sng" algn="ctr">
                      <a:solidFill>
                        <a:sysClr val="window" lastClr="FFFFFF">
                          <a:lumMod val="75000"/>
                        </a:sys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47098271"/>
                  </a:ext>
                </a:extLst>
              </a:tr>
              <a:tr h="4463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kern="1200" dirty="0">
                          <a:solidFill>
                            <a:srgbClr val="002060"/>
                          </a:solidFill>
                          <a:latin typeface="Arial" panose="020B0604020202020204" pitchFamily="34" charset="0"/>
                          <a:ea typeface="+mj-ea"/>
                          <a:cs typeface="Arial" panose="020B0604020202020204" pitchFamily="34" charset="0"/>
                        </a:rPr>
                        <a:t>Moms not on WIC</a:t>
                      </a:r>
                    </a:p>
                  </a:txBody>
                  <a:tcPr marL="137160" marR="137160" marT="137160" marB="137160" anchor="ctr">
                    <a:lnL w="12700" cap="flat" cmpd="sng" algn="ctr">
                      <a:no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000" kern="1200" dirty="0">
                          <a:solidFill>
                            <a:srgbClr val="002060"/>
                          </a:solidFill>
                          <a:latin typeface="Arial" panose="020B0604020202020204" pitchFamily="34" charset="0"/>
                          <a:ea typeface="+mj-ea"/>
                          <a:cs typeface="Arial" panose="020B0604020202020204" pitchFamily="34" charset="0"/>
                        </a:rPr>
                        <a:t>15.11%</a:t>
                      </a:r>
                    </a:p>
                  </a:txBody>
                  <a:tcPr marL="137160" marR="137160" marT="137160" marB="137160" anchor="ctr">
                    <a:lnL w="12700" cap="flat" cmpd="sng" algn="ctr">
                      <a:solidFill>
                        <a:sysClr val="window" lastClr="FFFFFF">
                          <a:lumMod val="75000"/>
                        </a:sys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6645126"/>
                  </a:ext>
                </a:extLst>
              </a:tr>
            </a:tbl>
          </a:graphicData>
        </a:graphic>
      </p:graphicFrame>
    </p:spTree>
    <p:extLst>
      <p:ext uri="{BB962C8B-B14F-4D97-AF65-F5344CB8AC3E}">
        <p14:creationId xmlns:p14="http://schemas.microsoft.com/office/powerpoint/2010/main" val="155089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5AFD8C-E5D6-D045-A3A6-E43E3746F3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30E77-DBE5-7641-B3B9-E3D9847E1AEA}" type="slidenum">
              <a:rPr kumimoji="0" lang="en-US" sz="1800" b="0" i="0" u="none" strike="noStrike" kern="1200" cap="none" spc="0" normalizeH="0" baseline="0" noProof="0" smtClean="0">
                <a:ln>
                  <a:noFill/>
                </a:ln>
                <a:solidFill>
                  <a:srgbClr val="00339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003399"/>
              </a:solidFill>
              <a:effectLst/>
              <a:uLnTx/>
              <a:uFillTx/>
              <a:latin typeface="Calibri" panose="020F0502020204030204"/>
              <a:ea typeface="+mn-ea"/>
              <a:cs typeface="+mn-cs"/>
            </a:endParaRPr>
          </a:p>
        </p:txBody>
      </p:sp>
      <p:sp>
        <p:nvSpPr>
          <p:cNvPr id="9" name="Content Placeholder 11">
            <a:extLst>
              <a:ext uri="{FF2B5EF4-FFF2-40B4-BE49-F238E27FC236}">
                <a16:creationId xmlns:a16="http://schemas.microsoft.com/office/drawing/2014/main" id="{9E5C0673-1445-B443-9C87-737C84507E0A}"/>
              </a:ext>
            </a:extLst>
          </p:cNvPr>
          <p:cNvSpPr txBox="1">
            <a:spLocks/>
          </p:cNvSpPr>
          <p:nvPr/>
        </p:nvSpPr>
        <p:spPr>
          <a:xfrm>
            <a:off x="552893" y="1499200"/>
            <a:ext cx="6337005" cy="4401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700" cap="none" spc="-100" normalizeH="0" baseline="0" noProof="0" dirty="0">
              <a:ln>
                <a:noFill/>
              </a:ln>
              <a:solidFill>
                <a:prstClr val="black"/>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0A153E57-0AE0-4238-BE3A-FFF0DB7BACCC}"/>
              </a:ext>
            </a:extLst>
          </p:cNvPr>
          <p:cNvSpPr/>
          <p:nvPr/>
        </p:nvSpPr>
        <p:spPr>
          <a:xfrm>
            <a:off x="6096000" y="1532139"/>
            <a:ext cx="5805615" cy="338554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2060"/>
                </a:solidFill>
                <a:latin typeface="Calibri" panose="020F0502020204030204"/>
              </a:rPr>
              <a:t>Additional $50 Keystone Scholars deposit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700" cap="none" spc="-10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700" spc="-100" dirty="0">
                <a:solidFill>
                  <a:srgbClr val="002060"/>
                </a:solidFill>
                <a:latin typeface="Calibri" panose="020F0502020204030204"/>
              </a:rPr>
              <a:t>For </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babies born between January 1 - June 30, 2021 to </a:t>
            </a:r>
            <a:r>
              <a:rPr lang="en-US" sz="2400" dirty="0">
                <a:solidFill>
                  <a:srgbClr val="002060"/>
                </a:solidFill>
                <a:latin typeface="Calibri" panose="020F0502020204030204"/>
              </a:rPr>
              <a:t>WIC participants</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002060"/>
              </a:solidFill>
              <a:latin typeface="Calibri" panose="020F0502020204030204"/>
            </a:endParaRPr>
          </a:p>
          <a:p>
            <a:pPr marL="342900" indent="-342900">
              <a:buFont typeface="Arial" panose="020B0604020202020204" pitchFamily="34" charset="0"/>
              <a:buChar char="•"/>
              <a:defRPr/>
            </a:pPr>
            <a:r>
              <a:rPr lang="en-US" sz="2400" dirty="0">
                <a:solidFill>
                  <a:srgbClr val="002060"/>
                </a:solidFill>
              </a:rPr>
              <a:t>Moms must be enrolled in WIC at time of child’s birth. </a:t>
            </a:r>
          </a:p>
          <a:p>
            <a:pPr marL="342900" indent="-342900">
              <a:buFont typeface="Arial" panose="020B0604020202020204" pitchFamily="34" charset="0"/>
              <a:buChar char="•"/>
              <a:defRPr/>
            </a:pPr>
            <a:endParaRPr lang="en-US" sz="2400" dirty="0">
              <a:solidFill>
                <a:srgbClr val="002060"/>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6" name="Title 3">
            <a:extLst>
              <a:ext uri="{FF2B5EF4-FFF2-40B4-BE49-F238E27FC236}">
                <a16:creationId xmlns:a16="http://schemas.microsoft.com/office/drawing/2014/main" id="{6DD5DCDC-826C-4845-8DA6-FA30BC4E8A3E}"/>
              </a:ext>
            </a:extLst>
          </p:cNvPr>
          <p:cNvSpPr>
            <a:spLocks noGrp="1"/>
          </p:cNvSpPr>
          <p:nvPr>
            <p:ph type="title"/>
          </p:nvPr>
        </p:nvSpPr>
        <p:spPr>
          <a:xfrm>
            <a:off x="-42042" y="-113217"/>
            <a:ext cx="12276084" cy="998592"/>
          </a:xfrm>
        </p:spPr>
        <p:txBody>
          <a:bodyPr/>
          <a:lstStyle/>
          <a:p>
            <a:pPr algn="ctr"/>
            <a:r>
              <a:rPr lang="en-US" sz="4000" dirty="0"/>
              <a:t>New: Bright Future Booster</a:t>
            </a:r>
          </a:p>
        </p:txBody>
      </p:sp>
      <p:pic>
        <p:nvPicPr>
          <p:cNvPr id="7" name="Picture 6">
            <a:extLst>
              <a:ext uri="{FF2B5EF4-FFF2-40B4-BE49-F238E27FC236}">
                <a16:creationId xmlns:a16="http://schemas.microsoft.com/office/drawing/2014/main" id="{2549C154-E2DE-42F0-A6CD-4DC03D09FA48}"/>
              </a:ext>
            </a:extLst>
          </p:cNvPr>
          <p:cNvPicPr>
            <a:picLocks noChangeAspect="1"/>
          </p:cNvPicPr>
          <p:nvPr/>
        </p:nvPicPr>
        <p:blipFill>
          <a:blip r:embed="rId3"/>
          <a:stretch>
            <a:fillRect/>
          </a:stretch>
        </p:blipFill>
        <p:spPr>
          <a:xfrm>
            <a:off x="401719" y="1890326"/>
            <a:ext cx="5265145" cy="3619598"/>
          </a:xfrm>
          <a:prstGeom prst="rect">
            <a:avLst/>
          </a:prstGeom>
        </p:spPr>
      </p:pic>
      <p:pic>
        <p:nvPicPr>
          <p:cNvPr id="10" name="Picture 9">
            <a:extLst>
              <a:ext uri="{FF2B5EF4-FFF2-40B4-BE49-F238E27FC236}">
                <a16:creationId xmlns:a16="http://schemas.microsoft.com/office/drawing/2014/main" id="{2175CA5C-2A24-4DE6-8EBC-814CEEBA3F4A}"/>
              </a:ext>
            </a:extLst>
          </p:cNvPr>
          <p:cNvPicPr>
            <a:picLocks noChangeAspect="1"/>
          </p:cNvPicPr>
          <p:nvPr/>
        </p:nvPicPr>
        <p:blipFill>
          <a:blip r:embed="rId4"/>
          <a:stretch>
            <a:fillRect/>
          </a:stretch>
        </p:blipFill>
        <p:spPr>
          <a:xfrm>
            <a:off x="8369273" y="4387279"/>
            <a:ext cx="3575550" cy="1877164"/>
          </a:xfrm>
          <a:prstGeom prst="rect">
            <a:avLst/>
          </a:prstGeom>
          <a:ln>
            <a:solidFill>
              <a:schemeClr val="tx1"/>
            </a:solidFill>
          </a:ln>
        </p:spPr>
      </p:pic>
      <p:sp>
        <p:nvSpPr>
          <p:cNvPr id="6" name="Rectangle 5">
            <a:extLst>
              <a:ext uri="{FF2B5EF4-FFF2-40B4-BE49-F238E27FC236}">
                <a16:creationId xmlns:a16="http://schemas.microsoft.com/office/drawing/2014/main" id="{1CF44D60-E83A-43C1-B9E9-5A7540F689B8}"/>
              </a:ext>
            </a:extLst>
          </p:cNvPr>
          <p:cNvSpPr/>
          <p:nvPr/>
        </p:nvSpPr>
        <p:spPr>
          <a:xfrm>
            <a:off x="6192465" y="4787115"/>
            <a:ext cx="2176808" cy="1477328"/>
          </a:xfrm>
          <a:prstGeom prst="rect">
            <a:avLst/>
          </a:prstGeom>
        </p:spPr>
        <p:txBody>
          <a:bodyPr wrap="square">
            <a:spAutoFit/>
          </a:bodyPr>
          <a:lstStyle/>
          <a:p>
            <a:pPr>
              <a:defRPr/>
            </a:pPr>
            <a:r>
              <a:rPr lang="en-US" dirty="0">
                <a:solidFill>
                  <a:srgbClr val="002060"/>
                </a:solidFill>
              </a:rPr>
              <a:t>WIC agencies and advocates are supporting outreach efforts. </a:t>
            </a:r>
          </a:p>
          <a:p>
            <a:pPr marL="342900" lvl="0" indent="-342900">
              <a:buFont typeface="Arial" panose="020B0604020202020204" pitchFamily="34" charset="0"/>
              <a:buChar char="•"/>
              <a:defRPr/>
            </a:pPr>
            <a:endParaRPr lang="en-US" dirty="0">
              <a:solidFill>
                <a:srgbClr val="002060"/>
              </a:solidFill>
            </a:endParaRPr>
          </a:p>
        </p:txBody>
      </p:sp>
    </p:spTree>
    <p:extLst>
      <p:ext uri="{BB962C8B-B14F-4D97-AF65-F5344CB8AC3E}">
        <p14:creationId xmlns:p14="http://schemas.microsoft.com/office/powerpoint/2010/main" val="319253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5AFD8C-E5D6-D045-A3A6-E43E3746F3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30E77-DBE5-7641-B3B9-E3D9847E1AEA}" type="slidenum">
              <a:rPr kumimoji="0" lang="en-US" sz="1800" b="0" i="0" u="none" strike="noStrike" kern="1200" cap="none" spc="0" normalizeH="0" baseline="0" noProof="0" smtClean="0">
                <a:ln>
                  <a:noFill/>
                </a:ln>
                <a:solidFill>
                  <a:srgbClr val="00339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003399"/>
              </a:solidFill>
              <a:effectLst/>
              <a:uLnTx/>
              <a:uFillTx/>
              <a:latin typeface="Calibri" panose="020F0502020204030204"/>
              <a:ea typeface="+mn-ea"/>
              <a:cs typeface="+mn-cs"/>
            </a:endParaRPr>
          </a:p>
        </p:txBody>
      </p:sp>
      <p:sp>
        <p:nvSpPr>
          <p:cNvPr id="9" name="Content Placeholder 11">
            <a:extLst>
              <a:ext uri="{FF2B5EF4-FFF2-40B4-BE49-F238E27FC236}">
                <a16:creationId xmlns:a16="http://schemas.microsoft.com/office/drawing/2014/main" id="{9E5C0673-1445-B443-9C87-737C84507E0A}"/>
              </a:ext>
            </a:extLst>
          </p:cNvPr>
          <p:cNvSpPr txBox="1">
            <a:spLocks/>
          </p:cNvSpPr>
          <p:nvPr/>
        </p:nvSpPr>
        <p:spPr>
          <a:xfrm>
            <a:off x="552893" y="1499200"/>
            <a:ext cx="6337005" cy="4401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700" cap="none" spc="-100" normalizeH="0" baseline="0" noProof="0" dirty="0">
              <a:ln>
                <a:noFill/>
              </a:ln>
              <a:solidFill>
                <a:prstClr val="black"/>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0A153E57-0AE0-4238-BE3A-FFF0DB7BACCC}"/>
              </a:ext>
            </a:extLst>
          </p:cNvPr>
          <p:cNvSpPr/>
          <p:nvPr/>
        </p:nvSpPr>
        <p:spPr>
          <a:xfrm>
            <a:off x="311628" y="1428458"/>
            <a:ext cx="6021507" cy="486287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700" cap="none" spc="-10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2060"/>
                </a:solidFill>
                <a:latin typeface="Calibri" panose="020F0502020204030204"/>
              </a:rPr>
              <a:t>New program building on the Bright Future Booster</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5-year incentive program </a:t>
            </a:r>
            <a:r>
              <a:rPr lang="en-US" sz="2400" dirty="0">
                <a:solidFill>
                  <a:srgbClr val="002060"/>
                </a:solidFill>
                <a:latin typeface="Calibri" panose="020F0502020204030204"/>
              </a:rPr>
              <a:t>e</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xclusive to babies of Adagio Health’s WIC participants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Children will receive additional deposits into their Keystone accounts for each year they remain enrolled in WIC, until their 5</a:t>
            </a:r>
            <a:r>
              <a:rPr kumimoji="0" lang="en-US" sz="2400" b="0" i="0" u="none" strike="noStrike" kern="1200" cap="none" spc="0" normalizeH="0" baseline="30000" noProof="0" dirty="0">
                <a:ln>
                  <a:noFill/>
                </a:ln>
                <a:solidFill>
                  <a:srgbClr val="002060"/>
                </a:solidFill>
                <a:effectLst/>
                <a:uLnTx/>
                <a:uFillTx/>
                <a:latin typeface="Calibri" panose="020F0502020204030204"/>
                <a:ea typeface="+mn-ea"/>
                <a:cs typeface="+mn-cs"/>
              </a:rPr>
              <a:t>th</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birthday.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00206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Being replicated by other agencies</a:t>
            </a:r>
          </a:p>
        </p:txBody>
      </p:sp>
      <p:sp>
        <p:nvSpPr>
          <p:cNvPr id="16" name="Title 3">
            <a:extLst>
              <a:ext uri="{FF2B5EF4-FFF2-40B4-BE49-F238E27FC236}">
                <a16:creationId xmlns:a16="http://schemas.microsoft.com/office/drawing/2014/main" id="{6DD5DCDC-826C-4845-8DA6-FA30BC4E8A3E}"/>
              </a:ext>
            </a:extLst>
          </p:cNvPr>
          <p:cNvSpPr>
            <a:spLocks noGrp="1"/>
          </p:cNvSpPr>
          <p:nvPr>
            <p:ph type="title"/>
          </p:nvPr>
        </p:nvSpPr>
        <p:spPr>
          <a:xfrm>
            <a:off x="-42042" y="-118137"/>
            <a:ext cx="12276084" cy="998592"/>
          </a:xfrm>
        </p:spPr>
        <p:txBody>
          <a:bodyPr/>
          <a:lstStyle/>
          <a:p>
            <a:pPr algn="ctr"/>
            <a:r>
              <a:rPr lang="en-US" sz="4000" dirty="0"/>
              <a:t>Milestone Program – incenting WIC enrollment</a:t>
            </a:r>
          </a:p>
        </p:txBody>
      </p:sp>
      <p:graphicFrame>
        <p:nvGraphicFramePr>
          <p:cNvPr id="2" name="Table 1">
            <a:extLst>
              <a:ext uri="{FF2B5EF4-FFF2-40B4-BE49-F238E27FC236}">
                <a16:creationId xmlns:a16="http://schemas.microsoft.com/office/drawing/2014/main" id="{69182791-7C63-4ECC-B5F9-D4061A6669AD}"/>
              </a:ext>
            </a:extLst>
          </p:cNvPr>
          <p:cNvGraphicFramePr>
            <a:graphicFrameLocks noGrp="1"/>
          </p:cNvGraphicFramePr>
          <p:nvPr>
            <p:extLst>
              <p:ext uri="{D42A27DB-BD31-4B8C-83A1-F6EECF244321}">
                <p14:modId xmlns:p14="http://schemas.microsoft.com/office/powerpoint/2010/main" val="3393941942"/>
              </p:ext>
            </p:extLst>
          </p:nvPr>
        </p:nvGraphicFramePr>
        <p:xfrm>
          <a:off x="6446222" y="1613066"/>
          <a:ext cx="5351656" cy="4483123"/>
        </p:xfrm>
        <a:graphic>
          <a:graphicData uri="http://schemas.openxmlformats.org/drawingml/2006/table">
            <a:tbl>
              <a:tblPr firstRow="1" firstCol="1" bandRow="1">
                <a:tableStyleId>{5C22544A-7EE6-4342-B048-85BDC9FD1C3A}</a:tableStyleId>
              </a:tblPr>
              <a:tblGrid>
                <a:gridCol w="1804978">
                  <a:extLst>
                    <a:ext uri="{9D8B030D-6E8A-4147-A177-3AD203B41FA5}">
                      <a16:colId xmlns:a16="http://schemas.microsoft.com/office/drawing/2014/main" val="1520241338"/>
                    </a:ext>
                  </a:extLst>
                </a:gridCol>
                <a:gridCol w="3546678">
                  <a:extLst>
                    <a:ext uri="{9D8B030D-6E8A-4147-A177-3AD203B41FA5}">
                      <a16:colId xmlns:a16="http://schemas.microsoft.com/office/drawing/2014/main" val="1865503730"/>
                    </a:ext>
                  </a:extLst>
                </a:gridCol>
              </a:tblGrid>
              <a:tr h="690966">
                <a:tc>
                  <a:txBody>
                    <a:bodyPr/>
                    <a:lstStyle/>
                    <a:p>
                      <a:pPr marL="0" marR="0" algn="ctr">
                        <a:lnSpc>
                          <a:spcPct val="107000"/>
                        </a:lnSpc>
                        <a:spcBef>
                          <a:spcPts val="0"/>
                        </a:spcBef>
                        <a:spcAft>
                          <a:spcPts val="0"/>
                        </a:spcAft>
                      </a:pPr>
                      <a:r>
                        <a:rPr lang="en-US" sz="2400" dirty="0">
                          <a:effectLst/>
                        </a:rPr>
                        <a:t>Milestone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Deposit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9617998"/>
                  </a:ext>
                </a:extLst>
              </a:tr>
              <a:tr h="326891">
                <a:tc>
                  <a:txBody>
                    <a:bodyPr/>
                    <a:lstStyle/>
                    <a:p>
                      <a:pPr marL="0" marR="0" algn="ctr">
                        <a:lnSpc>
                          <a:spcPct val="107000"/>
                        </a:lnSpc>
                        <a:spcBef>
                          <a:spcPts val="0"/>
                        </a:spcBef>
                        <a:spcAft>
                          <a:spcPts val="0"/>
                        </a:spcAft>
                      </a:pPr>
                      <a:r>
                        <a:rPr lang="en-US" sz="2400" dirty="0">
                          <a:effectLst/>
                        </a:rPr>
                        <a:t>Birth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2821376"/>
                  </a:ext>
                </a:extLst>
              </a:tr>
              <a:tr h="326891">
                <a:tc>
                  <a:txBody>
                    <a:bodyPr/>
                    <a:lstStyle/>
                    <a:p>
                      <a:pPr marL="0" marR="0" algn="ctr">
                        <a:lnSpc>
                          <a:spcPct val="107000"/>
                        </a:lnSpc>
                        <a:spcBef>
                          <a:spcPts val="0"/>
                        </a:spcBef>
                        <a:spcAft>
                          <a:spcPts val="0"/>
                        </a:spcAft>
                      </a:pPr>
                      <a:r>
                        <a:rPr lang="en-US" sz="2400" dirty="0">
                          <a:effectLst/>
                        </a:rPr>
                        <a:t>1 Year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5269135"/>
                  </a:ext>
                </a:extLst>
              </a:tr>
              <a:tr h="326891">
                <a:tc>
                  <a:txBody>
                    <a:bodyPr/>
                    <a:lstStyle/>
                    <a:p>
                      <a:pPr marL="0" marR="0" algn="ctr">
                        <a:lnSpc>
                          <a:spcPct val="107000"/>
                        </a:lnSpc>
                        <a:spcBef>
                          <a:spcPts val="0"/>
                        </a:spcBef>
                        <a:spcAft>
                          <a:spcPts val="0"/>
                        </a:spcAft>
                      </a:pPr>
                      <a:r>
                        <a:rPr lang="en-US" sz="2400" dirty="0">
                          <a:effectLst/>
                        </a:rPr>
                        <a:t>2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3618203"/>
                  </a:ext>
                </a:extLst>
              </a:tr>
              <a:tr h="326891">
                <a:tc>
                  <a:txBody>
                    <a:bodyPr/>
                    <a:lstStyle/>
                    <a:p>
                      <a:pPr marL="0" marR="0" algn="ctr">
                        <a:lnSpc>
                          <a:spcPct val="107000"/>
                        </a:lnSpc>
                        <a:spcBef>
                          <a:spcPts val="0"/>
                        </a:spcBef>
                        <a:spcAft>
                          <a:spcPts val="0"/>
                        </a:spcAft>
                      </a:pPr>
                      <a:r>
                        <a:rPr lang="en-US" sz="2400" dirty="0">
                          <a:effectLst/>
                        </a:rPr>
                        <a:t>3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367446"/>
                  </a:ext>
                </a:extLst>
              </a:tr>
              <a:tr h="326891">
                <a:tc>
                  <a:txBody>
                    <a:bodyPr/>
                    <a:lstStyle/>
                    <a:p>
                      <a:pPr marL="0" marR="0" algn="ctr">
                        <a:lnSpc>
                          <a:spcPct val="107000"/>
                        </a:lnSpc>
                        <a:spcBef>
                          <a:spcPts val="0"/>
                        </a:spcBef>
                        <a:spcAft>
                          <a:spcPts val="0"/>
                        </a:spcAft>
                      </a:pPr>
                      <a:r>
                        <a:rPr lang="en-US" sz="2400" dirty="0">
                          <a:effectLst/>
                        </a:rPr>
                        <a:t>4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4595859"/>
                  </a:ext>
                </a:extLst>
              </a:tr>
              <a:tr h="326891">
                <a:tc>
                  <a:txBody>
                    <a:bodyPr/>
                    <a:lstStyle/>
                    <a:p>
                      <a:pPr marL="0" marR="0" algn="ctr">
                        <a:lnSpc>
                          <a:spcPct val="107000"/>
                        </a:lnSpc>
                        <a:spcBef>
                          <a:spcPts val="0"/>
                        </a:spcBef>
                        <a:spcAft>
                          <a:spcPts val="0"/>
                        </a:spcAft>
                      </a:pPr>
                      <a:r>
                        <a:rPr lang="en-US" sz="2400" dirty="0">
                          <a:effectLst/>
                        </a:rPr>
                        <a:t>5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5596999"/>
                  </a:ext>
                </a:extLst>
              </a:tr>
              <a:tr h="846265">
                <a:tc>
                  <a:txBody>
                    <a:bodyPr/>
                    <a:lstStyle/>
                    <a:p>
                      <a:pPr marL="0" marR="0" algn="ctr">
                        <a:lnSpc>
                          <a:spcPct val="107000"/>
                        </a:lnSpc>
                        <a:spcBef>
                          <a:spcPts val="0"/>
                        </a:spcBef>
                        <a:spcAft>
                          <a:spcPts val="0"/>
                        </a:spcAft>
                      </a:pPr>
                      <a:r>
                        <a:rPr lang="en-US" sz="2400" dirty="0">
                          <a:effectLst/>
                        </a:rPr>
                        <a:t>Subtotal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2400" dirty="0">
                        <a:effectLst/>
                      </a:endParaRPr>
                    </a:p>
                    <a:p>
                      <a:pPr marL="0" marR="0" algn="ctr">
                        <a:lnSpc>
                          <a:spcPct val="107000"/>
                        </a:lnSpc>
                        <a:spcBef>
                          <a:spcPts val="0"/>
                        </a:spcBef>
                        <a:spcAft>
                          <a:spcPts val="0"/>
                        </a:spcAft>
                      </a:pPr>
                      <a:r>
                        <a:rPr lang="en-US" sz="2400" dirty="0">
                          <a:effectLst/>
                        </a:rPr>
                        <a:t>$425+ $100 Keystone Scholars Deposit= </a:t>
                      </a:r>
                      <a:r>
                        <a:rPr lang="en-US" sz="2400" b="1" dirty="0">
                          <a:effectLst/>
                        </a:rPr>
                        <a:t>$525</a:t>
                      </a: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3076436"/>
                  </a:ext>
                </a:extLst>
              </a:tr>
            </a:tbl>
          </a:graphicData>
        </a:graphic>
      </p:graphicFrame>
    </p:spTree>
    <p:extLst>
      <p:ext uri="{BB962C8B-B14F-4D97-AF65-F5344CB8AC3E}">
        <p14:creationId xmlns:p14="http://schemas.microsoft.com/office/powerpoint/2010/main" val="196622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72E20-5A81-E243-A388-0C6B8BD4CAC4}"/>
              </a:ext>
            </a:extLst>
          </p:cNvPr>
          <p:cNvSpPr>
            <a:spLocks noGrp="1"/>
          </p:cNvSpPr>
          <p:nvPr>
            <p:ph idx="1"/>
          </p:nvPr>
        </p:nvSpPr>
        <p:spPr>
          <a:xfrm>
            <a:off x="0" y="212289"/>
            <a:ext cx="12310712" cy="806875"/>
          </a:xfrm>
        </p:spPr>
        <p:txBody>
          <a:bodyPr>
            <a:noAutofit/>
          </a:bodyPr>
          <a:lstStyle/>
          <a:p>
            <a:pPr marL="0" indent="0" algn="ctr">
              <a:buNone/>
            </a:pPr>
            <a:r>
              <a:rPr lang="en-US" sz="3600" dirty="0">
                <a:solidFill>
                  <a:schemeClr val="bg1"/>
                </a:solidFill>
                <a:latin typeface="+mj-lt"/>
              </a:rPr>
              <a:t>How Can Medicaid Home Visiting Be Involved?</a:t>
            </a:r>
          </a:p>
        </p:txBody>
      </p:sp>
      <p:sp>
        <p:nvSpPr>
          <p:cNvPr id="4" name="Slide Number Placeholder 3">
            <a:extLst>
              <a:ext uri="{FF2B5EF4-FFF2-40B4-BE49-F238E27FC236}">
                <a16:creationId xmlns:a16="http://schemas.microsoft.com/office/drawing/2014/main" id="{EA2FC8A5-8235-F041-8B95-91D79C759043}"/>
              </a:ext>
            </a:extLst>
          </p:cNvPr>
          <p:cNvSpPr>
            <a:spLocks noGrp="1"/>
          </p:cNvSpPr>
          <p:nvPr>
            <p:ph type="sldNum" sz="quarter" idx="12"/>
          </p:nvPr>
        </p:nvSpPr>
        <p:spPr/>
        <p:txBody>
          <a:bodyPr/>
          <a:lstStyle/>
          <a:p>
            <a:fld id="{1DD30E77-DBE5-7641-B3B9-E3D9847E1AEA}" type="slidenum">
              <a:rPr lang="en-US" smtClean="0"/>
              <a:pPr/>
              <a:t>7</a:t>
            </a:fld>
            <a:endParaRPr lang="en-US" dirty="0"/>
          </a:p>
        </p:txBody>
      </p:sp>
      <p:sp>
        <p:nvSpPr>
          <p:cNvPr id="5" name="Footer Placeholder 4">
            <a:extLst>
              <a:ext uri="{FF2B5EF4-FFF2-40B4-BE49-F238E27FC236}">
                <a16:creationId xmlns:a16="http://schemas.microsoft.com/office/drawing/2014/main" id="{64483BCF-C2D7-DF4F-B742-50F80E991AE2}"/>
              </a:ext>
            </a:extLst>
          </p:cNvPr>
          <p:cNvSpPr>
            <a:spLocks noGrp="1"/>
          </p:cNvSpPr>
          <p:nvPr>
            <p:ph type="ftr" sz="quarter" idx="3"/>
          </p:nvPr>
        </p:nvSpPr>
        <p:spPr/>
        <p:txBody>
          <a:bodyPr/>
          <a:lstStyle/>
          <a:p>
            <a:endParaRPr lang="en-US" dirty="0"/>
          </a:p>
        </p:txBody>
      </p:sp>
      <p:sp>
        <p:nvSpPr>
          <p:cNvPr id="2" name="Rectangle 1">
            <a:extLst>
              <a:ext uri="{FF2B5EF4-FFF2-40B4-BE49-F238E27FC236}">
                <a16:creationId xmlns:a16="http://schemas.microsoft.com/office/drawing/2014/main" id="{C8B09C7C-6FC6-4B99-9D31-8FC2C5D80298}"/>
              </a:ext>
            </a:extLst>
          </p:cNvPr>
          <p:cNvSpPr/>
          <p:nvPr/>
        </p:nvSpPr>
        <p:spPr>
          <a:xfrm>
            <a:off x="4843070" y="1157903"/>
            <a:ext cx="7203156" cy="4893647"/>
          </a:xfrm>
          <a:prstGeom prst="rect">
            <a:avLst/>
          </a:prstGeom>
        </p:spPr>
        <p:txBody>
          <a:bodyPr wrap="square">
            <a:spAutoFit/>
          </a:bodyPr>
          <a:lstStyle/>
          <a:p>
            <a:pPr marL="342900" indent="-342900">
              <a:buFont typeface="Arial" panose="020B0604020202020204" pitchFamily="34" charset="0"/>
              <a:buChar char="•"/>
            </a:pPr>
            <a:endParaRPr lang="en-US" sz="2400" b="1" dirty="0"/>
          </a:p>
          <a:p>
            <a:pPr marL="342900" indent="-342900">
              <a:buFont typeface="Wingdings" panose="05000000000000000000" pitchFamily="2" charset="2"/>
              <a:buChar char="ü"/>
            </a:pPr>
            <a:r>
              <a:rPr lang="en-US" sz="3200" dirty="0">
                <a:solidFill>
                  <a:srgbClr val="002469"/>
                </a:solidFill>
              </a:rPr>
              <a:t>Integrate Keystone Scholars During Medicaid Home Visits</a:t>
            </a:r>
          </a:p>
          <a:p>
            <a:pPr marL="800100" lvl="1" indent="-342900">
              <a:buFont typeface="Arial" panose="020B0604020202020204" pitchFamily="34" charset="0"/>
              <a:buChar char="•"/>
            </a:pPr>
            <a:endParaRPr lang="en-US" sz="3200" dirty="0">
              <a:solidFill>
                <a:srgbClr val="002469"/>
              </a:solidFill>
            </a:endParaRPr>
          </a:p>
          <a:p>
            <a:pPr marL="800100" lvl="1" indent="-342900">
              <a:buFont typeface="Arial" panose="020B0604020202020204" pitchFamily="34" charset="0"/>
              <a:buChar char="•"/>
            </a:pPr>
            <a:r>
              <a:rPr lang="en-US" sz="2400" dirty="0">
                <a:solidFill>
                  <a:srgbClr val="002469"/>
                </a:solidFill>
              </a:rPr>
              <a:t>Share information on the program and provide materials</a:t>
            </a:r>
          </a:p>
          <a:p>
            <a:pPr marL="800100" lvl="1" indent="-342900">
              <a:buFont typeface="Arial" panose="020B0604020202020204" pitchFamily="34" charset="0"/>
              <a:buChar char="•"/>
            </a:pPr>
            <a:r>
              <a:rPr lang="en-US" sz="2400" dirty="0">
                <a:solidFill>
                  <a:srgbClr val="002469"/>
                </a:solidFill>
              </a:rPr>
              <a:t>Help parents access their accounts online</a:t>
            </a:r>
          </a:p>
          <a:p>
            <a:pPr marL="800100" lvl="1" indent="-342900">
              <a:buFont typeface="Arial" panose="020B0604020202020204" pitchFamily="34" charset="0"/>
              <a:buChar char="•"/>
            </a:pPr>
            <a:r>
              <a:rPr lang="en-US" sz="2400" dirty="0">
                <a:solidFill>
                  <a:srgbClr val="002469"/>
                </a:solidFill>
              </a:rPr>
              <a:t>Let families know they will receive a letter from PA Treasury 3 to 5 months after giving birth with more information</a:t>
            </a:r>
          </a:p>
          <a:p>
            <a:pPr lvl="1"/>
            <a:endParaRPr lang="en-US" sz="2400" dirty="0">
              <a:solidFill>
                <a:srgbClr val="002469"/>
              </a:solidFill>
            </a:endParaRPr>
          </a:p>
          <a:p>
            <a:pPr marL="342900" indent="-342900">
              <a:buFont typeface="Arial" panose="020B0604020202020204" pitchFamily="34" charset="0"/>
              <a:buChar char="•"/>
            </a:pPr>
            <a:endParaRPr lang="en-US" sz="2400" dirty="0">
              <a:solidFill>
                <a:srgbClr val="002469"/>
              </a:solidFill>
            </a:endParaRPr>
          </a:p>
        </p:txBody>
      </p:sp>
      <p:pic>
        <p:nvPicPr>
          <p:cNvPr id="7" name="Picture 6">
            <a:extLst>
              <a:ext uri="{FF2B5EF4-FFF2-40B4-BE49-F238E27FC236}">
                <a16:creationId xmlns:a16="http://schemas.microsoft.com/office/drawing/2014/main" id="{86ABC568-51ED-4BC8-904F-13AA178F8D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
          <a:stretch/>
        </p:blipFill>
        <p:spPr>
          <a:xfrm>
            <a:off x="834613" y="1555521"/>
            <a:ext cx="3584437" cy="4260324"/>
          </a:xfrm>
          <a:prstGeom prst="rect">
            <a:avLst/>
          </a:prstGeom>
        </p:spPr>
      </p:pic>
    </p:spTree>
    <p:extLst>
      <p:ext uri="{BB962C8B-B14F-4D97-AF65-F5344CB8AC3E}">
        <p14:creationId xmlns:p14="http://schemas.microsoft.com/office/powerpoint/2010/main" val="209972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72E20-5A81-E243-A388-0C6B8BD4CAC4}"/>
              </a:ext>
            </a:extLst>
          </p:cNvPr>
          <p:cNvSpPr>
            <a:spLocks noGrp="1"/>
          </p:cNvSpPr>
          <p:nvPr>
            <p:ph idx="1"/>
          </p:nvPr>
        </p:nvSpPr>
        <p:spPr>
          <a:xfrm>
            <a:off x="13557" y="11638"/>
            <a:ext cx="12164885" cy="1036051"/>
          </a:xfrm>
        </p:spPr>
        <p:txBody>
          <a:bodyPr>
            <a:noAutofit/>
          </a:bodyPr>
          <a:lstStyle/>
          <a:p>
            <a:pPr marL="0" indent="0" algn="ctr">
              <a:buNone/>
            </a:pPr>
            <a:r>
              <a:rPr lang="en-US" sz="3600" dirty="0">
                <a:solidFill>
                  <a:schemeClr val="bg1"/>
                </a:solidFill>
              </a:rPr>
              <a:t>Treasury Makes It Easy To Share Information</a:t>
            </a:r>
          </a:p>
          <a:p>
            <a:pPr marL="0" indent="0" algn="ctr">
              <a:buNone/>
            </a:pPr>
            <a:r>
              <a:rPr lang="en-US" dirty="0">
                <a:solidFill>
                  <a:schemeClr val="bg1"/>
                </a:solidFill>
              </a:rPr>
              <a:t>Available Tools  </a:t>
            </a:r>
          </a:p>
        </p:txBody>
      </p:sp>
      <p:sp>
        <p:nvSpPr>
          <p:cNvPr id="4" name="Slide Number Placeholder 3">
            <a:extLst>
              <a:ext uri="{FF2B5EF4-FFF2-40B4-BE49-F238E27FC236}">
                <a16:creationId xmlns:a16="http://schemas.microsoft.com/office/drawing/2014/main" id="{EA2FC8A5-8235-F041-8B95-91D79C759043}"/>
              </a:ext>
            </a:extLst>
          </p:cNvPr>
          <p:cNvSpPr>
            <a:spLocks noGrp="1"/>
          </p:cNvSpPr>
          <p:nvPr>
            <p:ph type="sldNum" sz="quarter" idx="12"/>
          </p:nvPr>
        </p:nvSpPr>
        <p:spPr/>
        <p:txBody>
          <a:bodyPr/>
          <a:lstStyle/>
          <a:p>
            <a:fld id="{1DD30E77-DBE5-7641-B3B9-E3D9847E1AEA}" type="slidenum">
              <a:rPr lang="en-US" smtClean="0"/>
              <a:pPr/>
              <a:t>8</a:t>
            </a:fld>
            <a:endParaRPr lang="en-US" dirty="0"/>
          </a:p>
        </p:txBody>
      </p:sp>
      <p:sp>
        <p:nvSpPr>
          <p:cNvPr id="5" name="Footer Placeholder 4">
            <a:extLst>
              <a:ext uri="{FF2B5EF4-FFF2-40B4-BE49-F238E27FC236}">
                <a16:creationId xmlns:a16="http://schemas.microsoft.com/office/drawing/2014/main" id="{64483BCF-C2D7-DF4F-B742-50F80E991AE2}"/>
              </a:ext>
            </a:extLst>
          </p:cNvPr>
          <p:cNvSpPr>
            <a:spLocks noGrp="1"/>
          </p:cNvSpPr>
          <p:nvPr>
            <p:ph type="ftr" sz="quarter" idx="3"/>
          </p:nvPr>
        </p:nvSpPr>
        <p:spPr/>
        <p:txBody>
          <a:bodyPr/>
          <a:lstStyle/>
          <a:p>
            <a:endParaRPr lang="en-US" dirty="0"/>
          </a:p>
        </p:txBody>
      </p:sp>
      <p:sp>
        <p:nvSpPr>
          <p:cNvPr id="16" name="Rectangle 15">
            <a:extLst>
              <a:ext uri="{FF2B5EF4-FFF2-40B4-BE49-F238E27FC236}">
                <a16:creationId xmlns:a16="http://schemas.microsoft.com/office/drawing/2014/main" id="{C435B968-1FFC-45CA-BF40-3298973D8129}"/>
              </a:ext>
            </a:extLst>
          </p:cNvPr>
          <p:cNvSpPr/>
          <p:nvPr/>
        </p:nvSpPr>
        <p:spPr>
          <a:xfrm>
            <a:off x="13557" y="1047689"/>
            <a:ext cx="5768138" cy="58785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003399"/>
              </a:solidFill>
              <a:latin typeface="+mj-lt"/>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Brochures </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Flyers/Handouts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Content Outreach Tools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Social Media Tools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Coloring Sheet</a:t>
            </a:r>
            <a:r>
              <a:rPr lang="en-US" sz="2400" dirty="0">
                <a:solidFill>
                  <a:srgbClr val="003399"/>
                </a:solidFill>
                <a:latin typeface="+mj-lt"/>
              </a:rPr>
              <a:t>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Bookmarks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Posters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Parent Education Slides </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Short Videos</a:t>
            </a: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Webinars for Parents/Families</a:t>
            </a: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Slide Number Placeholder 2">
            <a:extLst>
              <a:ext uri="{FF2B5EF4-FFF2-40B4-BE49-F238E27FC236}">
                <a16:creationId xmlns:a16="http://schemas.microsoft.com/office/drawing/2014/main" id="{A30C7AB8-AF8D-4E17-9FD3-EF9EE0CFED5A}"/>
              </a:ext>
            </a:extLst>
          </p:cNvPr>
          <p:cNvSpPr txBox="1">
            <a:spLocks/>
          </p:cNvSpPr>
          <p:nvPr/>
        </p:nvSpPr>
        <p:spPr>
          <a:xfrm>
            <a:off x="8610600" y="6356350"/>
            <a:ext cx="2743200" cy="365125"/>
          </a:xfrm>
          <a:prstGeom prst="rect">
            <a:avLst/>
          </a:prstGeom>
        </p:spPr>
        <p:txBody>
          <a:bodyPr/>
          <a:lstStyle>
            <a:defPPr>
              <a:defRPr lang="en-US"/>
            </a:defPPr>
            <a:lvl1pPr marL="0" algn="r" defTabSz="914400" rtl="0" eaLnBrk="1" latinLnBrk="0" hangingPunct="1">
              <a:defRPr sz="1800" kern="1200">
                <a:solidFill>
                  <a:srgbClr val="00339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002469"/>
              </a:solidFill>
              <a:latin typeface="Calibri" panose="020F0502020204030204"/>
            </a:endParaRPr>
          </a:p>
        </p:txBody>
      </p:sp>
      <p:sp>
        <p:nvSpPr>
          <p:cNvPr id="24" name="TextBox 23">
            <a:extLst>
              <a:ext uri="{FF2B5EF4-FFF2-40B4-BE49-F238E27FC236}">
                <a16:creationId xmlns:a16="http://schemas.microsoft.com/office/drawing/2014/main" id="{91C75716-1762-464F-9BCC-6A1E1F47177B}"/>
              </a:ext>
            </a:extLst>
          </p:cNvPr>
          <p:cNvSpPr txBox="1"/>
          <p:nvPr/>
        </p:nvSpPr>
        <p:spPr>
          <a:xfrm>
            <a:off x="2150492" y="1343011"/>
            <a:ext cx="349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pic>
        <p:nvPicPr>
          <p:cNvPr id="7" name="Picture 6">
            <a:extLst>
              <a:ext uri="{FF2B5EF4-FFF2-40B4-BE49-F238E27FC236}">
                <a16:creationId xmlns:a16="http://schemas.microsoft.com/office/drawing/2014/main" id="{D28A4A02-806C-4D24-B634-FE3696188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695" y="2222510"/>
            <a:ext cx="6240151" cy="3528890"/>
          </a:xfrm>
          <a:prstGeom prst="rect">
            <a:avLst/>
          </a:prstGeom>
        </p:spPr>
      </p:pic>
    </p:spTree>
    <p:extLst>
      <p:ext uri="{BB962C8B-B14F-4D97-AF65-F5344CB8AC3E}">
        <p14:creationId xmlns:p14="http://schemas.microsoft.com/office/powerpoint/2010/main" val="848236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72E20-5A81-E243-A388-0C6B8BD4CAC4}"/>
              </a:ext>
            </a:extLst>
          </p:cNvPr>
          <p:cNvSpPr>
            <a:spLocks noGrp="1"/>
          </p:cNvSpPr>
          <p:nvPr>
            <p:ph idx="1"/>
          </p:nvPr>
        </p:nvSpPr>
        <p:spPr>
          <a:xfrm>
            <a:off x="13557" y="11638"/>
            <a:ext cx="12164885" cy="1036051"/>
          </a:xfrm>
        </p:spPr>
        <p:txBody>
          <a:bodyPr>
            <a:noAutofit/>
          </a:bodyPr>
          <a:lstStyle/>
          <a:p>
            <a:pPr marL="0" indent="0" algn="ctr">
              <a:buNone/>
            </a:pPr>
            <a:r>
              <a:rPr lang="en-US" sz="3600" dirty="0">
                <a:solidFill>
                  <a:schemeClr val="bg1"/>
                </a:solidFill>
              </a:rPr>
              <a:t>Treasury Makes It Easy To Share Information</a:t>
            </a:r>
          </a:p>
          <a:p>
            <a:pPr marL="0" indent="0" algn="ctr">
              <a:buNone/>
            </a:pPr>
            <a:r>
              <a:rPr lang="en-US" dirty="0">
                <a:solidFill>
                  <a:schemeClr val="bg1"/>
                </a:solidFill>
              </a:rPr>
              <a:t>Available Tools  </a:t>
            </a:r>
          </a:p>
        </p:txBody>
      </p:sp>
      <p:sp>
        <p:nvSpPr>
          <p:cNvPr id="4" name="Slide Number Placeholder 3">
            <a:extLst>
              <a:ext uri="{FF2B5EF4-FFF2-40B4-BE49-F238E27FC236}">
                <a16:creationId xmlns:a16="http://schemas.microsoft.com/office/drawing/2014/main" id="{EA2FC8A5-8235-F041-8B95-91D79C759043}"/>
              </a:ext>
            </a:extLst>
          </p:cNvPr>
          <p:cNvSpPr>
            <a:spLocks noGrp="1"/>
          </p:cNvSpPr>
          <p:nvPr>
            <p:ph type="sldNum" sz="quarter" idx="12"/>
          </p:nvPr>
        </p:nvSpPr>
        <p:spPr/>
        <p:txBody>
          <a:bodyPr/>
          <a:lstStyle/>
          <a:p>
            <a:fld id="{1DD30E77-DBE5-7641-B3B9-E3D9847E1AEA}" type="slidenum">
              <a:rPr lang="en-US" smtClean="0"/>
              <a:pPr/>
              <a:t>9</a:t>
            </a:fld>
            <a:endParaRPr lang="en-US" dirty="0"/>
          </a:p>
        </p:txBody>
      </p:sp>
      <p:sp>
        <p:nvSpPr>
          <p:cNvPr id="5" name="Footer Placeholder 4">
            <a:extLst>
              <a:ext uri="{FF2B5EF4-FFF2-40B4-BE49-F238E27FC236}">
                <a16:creationId xmlns:a16="http://schemas.microsoft.com/office/drawing/2014/main" id="{64483BCF-C2D7-DF4F-B742-50F80E991AE2}"/>
              </a:ext>
            </a:extLst>
          </p:cNvPr>
          <p:cNvSpPr>
            <a:spLocks noGrp="1"/>
          </p:cNvSpPr>
          <p:nvPr>
            <p:ph type="ftr" sz="quarter" idx="3"/>
          </p:nvPr>
        </p:nvSpPr>
        <p:spPr/>
        <p:txBody>
          <a:bodyPr/>
          <a:lstStyle/>
          <a:p>
            <a:endParaRPr lang="en-US" dirty="0"/>
          </a:p>
        </p:txBody>
      </p:sp>
      <p:sp>
        <p:nvSpPr>
          <p:cNvPr id="16" name="Rectangle 15">
            <a:extLst>
              <a:ext uri="{FF2B5EF4-FFF2-40B4-BE49-F238E27FC236}">
                <a16:creationId xmlns:a16="http://schemas.microsoft.com/office/drawing/2014/main" id="{C435B968-1FFC-45CA-BF40-3298973D8129}"/>
              </a:ext>
            </a:extLst>
          </p:cNvPr>
          <p:cNvSpPr/>
          <p:nvPr/>
        </p:nvSpPr>
        <p:spPr>
          <a:xfrm>
            <a:off x="13557" y="1047689"/>
            <a:ext cx="5768138" cy="58785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003399"/>
              </a:solidFill>
              <a:latin typeface="+mj-lt"/>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Brochures </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Flyers/Handouts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Content Outreach Tools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Social Media Tools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Coloring Sheet</a:t>
            </a:r>
            <a:r>
              <a:rPr lang="en-US" sz="2400" dirty="0">
                <a:solidFill>
                  <a:srgbClr val="003399"/>
                </a:solidFill>
                <a:latin typeface="+mj-lt"/>
              </a:rPr>
              <a:t>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Bookmarks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Posters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Parent Education Slides </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Short Videos</a:t>
            </a: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Webinars for Parents/Families</a:t>
            </a: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Slide Number Placeholder 2">
            <a:extLst>
              <a:ext uri="{FF2B5EF4-FFF2-40B4-BE49-F238E27FC236}">
                <a16:creationId xmlns:a16="http://schemas.microsoft.com/office/drawing/2014/main" id="{A30C7AB8-AF8D-4E17-9FD3-EF9EE0CFED5A}"/>
              </a:ext>
            </a:extLst>
          </p:cNvPr>
          <p:cNvSpPr txBox="1">
            <a:spLocks/>
          </p:cNvSpPr>
          <p:nvPr/>
        </p:nvSpPr>
        <p:spPr>
          <a:xfrm>
            <a:off x="8610600" y="6356350"/>
            <a:ext cx="2743200" cy="365125"/>
          </a:xfrm>
          <a:prstGeom prst="rect">
            <a:avLst/>
          </a:prstGeom>
        </p:spPr>
        <p:txBody>
          <a:bodyPr/>
          <a:lstStyle>
            <a:defPPr>
              <a:defRPr lang="en-US"/>
            </a:defPPr>
            <a:lvl1pPr marL="0" algn="r" defTabSz="914400" rtl="0" eaLnBrk="1" latinLnBrk="0" hangingPunct="1">
              <a:defRPr sz="1800" kern="1200">
                <a:solidFill>
                  <a:srgbClr val="00339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002469"/>
              </a:solidFill>
              <a:latin typeface="Calibri" panose="020F0502020204030204"/>
            </a:endParaRPr>
          </a:p>
        </p:txBody>
      </p:sp>
      <p:sp>
        <p:nvSpPr>
          <p:cNvPr id="24" name="TextBox 23">
            <a:extLst>
              <a:ext uri="{FF2B5EF4-FFF2-40B4-BE49-F238E27FC236}">
                <a16:creationId xmlns:a16="http://schemas.microsoft.com/office/drawing/2014/main" id="{91C75716-1762-464F-9BCC-6A1E1F47177B}"/>
              </a:ext>
            </a:extLst>
          </p:cNvPr>
          <p:cNvSpPr txBox="1"/>
          <p:nvPr/>
        </p:nvSpPr>
        <p:spPr>
          <a:xfrm>
            <a:off x="2150492" y="1343011"/>
            <a:ext cx="349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pic>
        <p:nvPicPr>
          <p:cNvPr id="7" name="Picture 6">
            <a:extLst>
              <a:ext uri="{FF2B5EF4-FFF2-40B4-BE49-F238E27FC236}">
                <a16:creationId xmlns:a16="http://schemas.microsoft.com/office/drawing/2014/main" id="{D28A4A02-806C-4D24-B634-FE3696188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695" y="2222510"/>
            <a:ext cx="6240151" cy="3528890"/>
          </a:xfrm>
          <a:prstGeom prst="rect">
            <a:avLst/>
          </a:prstGeom>
        </p:spPr>
      </p:pic>
    </p:spTree>
    <p:extLst>
      <p:ext uri="{BB962C8B-B14F-4D97-AF65-F5344CB8AC3E}">
        <p14:creationId xmlns:p14="http://schemas.microsoft.com/office/powerpoint/2010/main" val="258791773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02469"/>
      </a:accent1>
      <a:accent2>
        <a:srgbClr val="E3A93B"/>
      </a:accent2>
      <a:accent3>
        <a:srgbClr val="58ACE0"/>
      </a:accent3>
      <a:accent4>
        <a:srgbClr val="003399"/>
      </a:accent4>
      <a:accent5>
        <a:srgbClr val="F1C40F"/>
      </a:accent5>
      <a:accent6>
        <a:srgbClr val="E74C3C"/>
      </a:accent6>
      <a:hlink>
        <a:srgbClr val="FFC000"/>
      </a:hlink>
      <a:folHlink>
        <a:srgbClr val="58ACE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B8F3DD3FCBD4E874E0868D890C940" ma:contentTypeVersion="1" ma:contentTypeDescription="Create a new document." ma:contentTypeScope="" ma:versionID="2981a837afa32eeaa7f15af2f61e5abb">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970FF21-1D8C-43AF-BB00-19661004FDFA}"/>
</file>

<file path=customXml/itemProps2.xml><?xml version="1.0" encoding="utf-8"?>
<ds:datastoreItem xmlns:ds="http://schemas.openxmlformats.org/officeDocument/2006/customXml" ds:itemID="{C58329C4-D7EC-4E6A-BE1A-7535647D2FE8}"/>
</file>

<file path=customXml/itemProps3.xml><?xml version="1.0" encoding="utf-8"?>
<ds:datastoreItem xmlns:ds="http://schemas.openxmlformats.org/officeDocument/2006/customXml" ds:itemID="{315679DA-C34D-4ABC-9057-D6D508D97035}"/>
</file>

<file path=docProps/app.xml><?xml version="1.0" encoding="utf-8"?>
<Properties xmlns="http://schemas.openxmlformats.org/officeDocument/2006/extended-properties" xmlns:vt="http://schemas.openxmlformats.org/officeDocument/2006/docPropsVTypes">
  <Template/>
  <TotalTime>0</TotalTime>
  <Words>1553</Words>
  <Application>Microsoft Office PowerPoint</Application>
  <PresentationFormat>Widescreen</PresentationFormat>
  <Paragraphs>220</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Helvetica</vt:lpstr>
      <vt:lpstr>Helvetica LT Std</vt:lpstr>
      <vt:lpstr>Times New Roman</vt:lpstr>
      <vt:lpstr>Wingdings</vt:lpstr>
      <vt:lpstr>Office Theme</vt:lpstr>
      <vt:lpstr>PowerPoint Presentation</vt:lpstr>
      <vt:lpstr>PowerPoint Presentation</vt:lpstr>
      <vt:lpstr>PA Has First Legislated Universal At-birth CDA In The US</vt:lpstr>
      <vt:lpstr>Keystone Scholars Program Update</vt:lpstr>
      <vt:lpstr>New: Bright Future Booster</vt:lpstr>
      <vt:lpstr>Milestone Program – incenting WIC enrollment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2021-05-04T19:27:31Z</dcterms:created>
  <dcterms:modified xsi:type="dcterms:W3CDTF">2021-05-06T15:49:42Z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0x0101005EFB8F3DD3FCBD4E874E0868D890C940</vt:lpwstr>
  </property>
  <property fmtid="{D5CDD505-2E9C-101B-9397-08002B2CF9AE}" pid="3" name="Order">
    <vt:r8>1600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